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</p:sldMasterIdLst>
  <p:notesMasterIdLst>
    <p:notesMasterId r:id="rId26"/>
  </p:notesMasterIdLst>
  <p:sldIdLst>
    <p:sldId id="256" r:id="rId4"/>
    <p:sldId id="258" r:id="rId5"/>
    <p:sldId id="318" r:id="rId6"/>
    <p:sldId id="319" r:id="rId7"/>
    <p:sldId id="320" r:id="rId8"/>
    <p:sldId id="322" r:id="rId9"/>
    <p:sldId id="342" r:id="rId10"/>
    <p:sldId id="343" r:id="rId11"/>
    <p:sldId id="272" r:id="rId12"/>
    <p:sldId id="273" r:id="rId13"/>
    <p:sldId id="264" r:id="rId14"/>
    <p:sldId id="266" r:id="rId15"/>
    <p:sldId id="267" r:id="rId16"/>
    <p:sldId id="274" r:id="rId17"/>
    <p:sldId id="275" r:id="rId18"/>
    <p:sldId id="276" r:id="rId19"/>
    <p:sldId id="310" r:id="rId20"/>
    <p:sldId id="270" r:id="rId21"/>
    <p:sldId id="345" r:id="rId22"/>
    <p:sldId id="280" r:id="rId23"/>
    <p:sldId id="278" r:id="rId24"/>
    <p:sldId id="285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idmi" initials="r" lastIdx="1" clrIdx="0"/>
  <p:cmAuthor id="2" name="dell" initials="d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54DCB"/>
    <a:srgbClr val="AA9CE2"/>
    <a:srgbClr val="9FA0A0"/>
    <a:srgbClr val="FF6601"/>
    <a:srgbClr val="D9434A"/>
    <a:srgbClr val="767171"/>
    <a:srgbClr val="3B3838"/>
    <a:srgbClr val="252525"/>
    <a:srgbClr val="D4262E"/>
    <a:srgbClr val="DA2B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448" autoAdjust="0"/>
    <p:restoredTop sz="94513" autoAdjust="0"/>
  </p:normalViewPr>
  <p:slideViewPr>
    <p:cSldViewPr snapToGrid="0" showGuides="1">
      <p:cViewPr varScale="1">
        <p:scale>
          <a:sx n="70" d="100"/>
          <a:sy n="70" d="100"/>
        </p:scale>
        <p:origin x="-888" y="-108"/>
      </p:cViewPr>
      <p:guideLst>
        <p:guide orient="horz" pos="506"/>
        <p:guide pos="3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738D6-ABB2-4DB0-A814-20C1173270E3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56002-C213-45B0-BA35-27E443DF76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56002-C213-45B0-BA35-27E443DF76A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56002-C213-45B0-BA35-27E443DF76A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56002-C213-45B0-BA35-27E443DF76A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56002-C213-45B0-BA35-27E443DF76A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56002-C213-45B0-BA35-27E443DF76A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58"/>
          <a:stretch>
            <a:fillRect/>
          </a:stretch>
        </p:blipFill>
        <p:spPr>
          <a:xfrm>
            <a:off x="10866120" y="6271895"/>
            <a:ext cx="866775" cy="21209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10781665" y="6275070"/>
            <a:ext cx="0" cy="20701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图片 15" descr="logo灰色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79075" y="6273165"/>
            <a:ext cx="314960" cy="198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0" cy="16002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0" cy="16002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5BBC-B5BB-4B0C-8516-0A1DA9E3A31C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F9CF1-0C68-4502-9FF1-70FEA8EC49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2017/3/7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gif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extBox 7"/>
          <p:cNvSpPr txBox="1"/>
          <p:nvPr/>
        </p:nvSpPr>
        <p:spPr>
          <a:xfrm>
            <a:off x="5006339" y="6345873"/>
            <a:ext cx="265239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85000"/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Mi Chain Enterprise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58"/>
          <a:stretch>
            <a:fillRect/>
          </a:stretch>
        </p:blipFill>
        <p:spPr>
          <a:xfrm>
            <a:off x="5284153" y="1035050"/>
            <a:ext cx="1623695" cy="396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12212" y="1549077"/>
            <a:ext cx="471360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— </a:t>
            </a:r>
            <a:r>
              <a:rPr lang="zh-CN" altLang="en-US" sz="2400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Roidmi </a:t>
            </a:r>
            <a:r>
              <a:rPr lang="en-US" altLang="zh-CN" sz="2400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I</a:t>
            </a:r>
            <a:r>
              <a:rPr lang="zh-CN" altLang="en-US" sz="2400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ntelligent </a:t>
            </a:r>
            <a:r>
              <a:rPr lang="en-US" altLang="zh-CN" sz="2400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L</a:t>
            </a:r>
            <a:r>
              <a:rPr lang="zh-CN" altLang="en-US" sz="2400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ife </a:t>
            </a:r>
            <a:r>
              <a:rPr lang="en-US" altLang="zh-CN" sz="2400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—</a:t>
            </a:r>
          </a:p>
        </p:txBody>
      </p:sp>
      <p:sp>
        <p:nvSpPr>
          <p:cNvPr id="9" name="TextBox 10"/>
          <p:cNvSpPr txBox="1"/>
          <p:nvPr/>
        </p:nvSpPr>
        <p:spPr>
          <a:xfrm>
            <a:off x="1072833" y="2565379"/>
            <a:ext cx="10046335" cy="1116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cs typeface="Segoe UI" pitchFamily="34" charset="0"/>
              </a:rPr>
              <a:t> </a:t>
            </a:r>
            <a:r>
              <a:rPr lang="zh-CN" altLang="en-US" sz="6000" b="1" dirty="0" smtClean="0">
                <a:solidFill>
                  <a:schemeClr val="bg1">
                    <a:alpha val="70000"/>
                  </a:schemeClr>
                </a:solidFill>
                <a:latin typeface="微软雅黑" charset="0"/>
                <a:ea typeface="微软雅黑" charset="0"/>
                <a:cs typeface="Segoe UI" pitchFamily="34" charset="0"/>
              </a:rPr>
              <a:t>Business </a:t>
            </a:r>
            <a:r>
              <a:rPr lang="en-US" altLang="zh-CN" sz="6000" b="1" dirty="0" smtClean="0">
                <a:solidFill>
                  <a:schemeClr val="bg1">
                    <a:alpha val="70000"/>
                  </a:schemeClr>
                </a:solidFill>
                <a:latin typeface="微软雅黑" charset="0"/>
                <a:ea typeface="微软雅黑" charset="0"/>
                <a:cs typeface="Segoe UI" pitchFamily="34" charset="0"/>
              </a:rPr>
              <a:t>&amp; C</a:t>
            </a:r>
            <a:r>
              <a:rPr lang="zh-CN" altLang="en-US" sz="6000" b="1" dirty="0" smtClean="0">
                <a:solidFill>
                  <a:schemeClr val="bg1">
                    <a:alpha val="70000"/>
                  </a:schemeClr>
                </a:solidFill>
                <a:latin typeface="微软雅黑" charset="0"/>
                <a:ea typeface="微软雅黑" charset="0"/>
                <a:cs typeface="Segoe UI" pitchFamily="34" charset="0"/>
              </a:rPr>
              <a:t>ooperation </a:t>
            </a:r>
          </a:p>
        </p:txBody>
      </p:sp>
      <p:pic>
        <p:nvPicPr>
          <p:cNvPr id="18" name="图片 17" descr="logo灰色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4075" y="6149256"/>
            <a:ext cx="323850" cy="20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99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9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21546" y="5008880"/>
            <a:ext cx="238415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Supply </a:t>
            </a:r>
            <a:r>
              <a:rPr lang="en-US" altLang="zh-CN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C</a:t>
            </a:r>
            <a:r>
              <a:rPr lang="zh-CN" altLang="en-US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hain </a:t>
            </a:r>
            <a:r>
              <a:rPr lang="en-US" altLang="zh-CN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D</a:t>
            </a:r>
            <a:r>
              <a:rPr lang="zh-CN" altLang="en-US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ep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718732" y="5376630"/>
            <a:ext cx="2383153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Charge of the supplier management, and the production tracking of many core generation factories.</a:t>
            </a:r>
          </a:p>
        </p:txBody>
      </p:sp>
      <p:pic>
        <p:nvPicPr>
          <p:cNvPr id="1026" name="Picture 2" descr="http://image.big5.made-in-china.com/25f20j01FaYtCSdwfQiZ/made-in-chin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26" r="26812"/>
          <a:stretch>
            <a:fillRect/>
          </a:stretch>
        </p:blipFill>
        <p:spPr bwMode="auto">
          <a:xfrm>
            <a:off x="721546" y="1096371"/>
            <a:ext cx="2384151" cy="3901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3459213" y="5000625"/>
            <a:ext cx="238106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Hardware </a:t>
            </a:r>
            <a:r>
              <a:rPr lang="en-US" altLang="zh-CN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D</a:t>
            </a:r>
            <a:r>
              <a:rPr lang="zh-CN" altLang="en-US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esign </a:t>
            </a:r>
            <a:r>
              <a:rPr lang="en-US" altLang="zh-CN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D</a:t>
            </a:r>
            <a:r>
              <a:rPr lang="zh-CN" altLang="en-US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ep</a:t>
            </a:r>
          </a:p>
        </p:txBody>
      </p:sp>
      <p:sp>
        <p:nvSpPr>
          <p:cNvPr id="20" name="矩形 19"/>
          <p:cNvSpPr/>
          <p:nvPr/>
        </p:nvSpPr>
        <p:spPr>
          <a:xfrm>
            <a:off x="6193792" y="5010150"/>
            <a:ext cx="2374162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Software </a:t>
            </a:r>
            <a:r>
              <a:rPr lang="en-US" altLang="zh-CN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R&amp;D </a:t>
            </a:r>
            <a:r>
              <a:rPr lang="zh-CN" altLang="en-US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Dep</a:t>
            </a:r>
          </a:p>
        </p:txBody>
      </p:sp>
      <p:sp>
        <p:nvSpPr>
          <p:cNvPr id="21" name="矩形 20"/>
          <p:cNvSpPr/>
          <p:nvPr/>
        </p:nvSpPr>
        <p:spPr>
          <a:xfrm>
            <a:off x="8584565" y="4982210"/>
            <a:ext cx="29972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Marketing &amp;</a:t>
            </a:r>
            <a:r>
              <a:rPr lang="zh-CN" altLang="en-US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 </a:t>
            </a:r>
            <a:r>
              <a:rPr lang="en-US" altLang="zh-CN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S</a:t>
            </a:r>
            <a:r>
              <a:rPr lang="zh-CN" altLang="en-US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ales </a:t>
            </a:r>
            <a:r>
              <a:rPr lang="en-US" altLang="zh-CN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Dep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3562009" y="5371412"/>
            <a:ext cx="2175469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Charge of the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hardware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R &amp; D, industrial design, packaging design and product aesthetics.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6193791" y="5382117"/>
            <a:ext cx="2374163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Charge of</a:t>
            </a:r>
            <a:r>
              <a:rPr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the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R&amp;D</a:t>
            </a:r>
            <a:r>
              <a:rPr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of apple and Android client program , UI interface interaction design.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8921471" y="5342408"/>
            <a:ext cx="2387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Charge of the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brand operation, marketing activities, product sales and customer service.</a:t>
            </a:r>
          </a:p>
        </p:txBody>
      </p:sp>
      <p:pic>
        <p:nvPicPr>
          <p:cNvPr id="1028" name="Picture 4" descr="http://img4.cache.hxsd.com/hxsdmy/gallery/2013/01/86/89/66/01/21/134033265/05131143X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171" t="20543" r="13385" b="-258"/>
          <a:stretch>
            <a:fillRect/>
          </a:stretch>
        </p:blipFill>
        <p:spPr bwMode="auto">
          <a:xfrm>
            <a:off x="3456126" y="1069975"/>
            <a:ext cx="2384149" cy="3917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pps123.cn/uploadfile/article/2016/02/02/2430559259157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002" t="21281" r="33455" b="235"/>
          <a:stretch>
            <a:fillRect/>
          </a:stretch>
        </p:blipFill>
        <p:spPr bwMode="auto">
          <a:xfrm>
            <a:off x="6183805" y="1096371"/>
            <a:ext cx="2384149" cy="3883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y2.ifengimg.com/155d0e80910cab68/2014/1020/ori_54452531e5498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53" r="18438"/>
          <a:stretch>
            <a:fillRect/>
          </a:stretch>
        </p:blipFill>
        <p:spPr bwMode="auto">
          <a:xfrm>
            <a:off x="8925283" y="1094948"/>
            <a:ext cx="2384149" cy="3883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10"/>
          <p:cNvSpPr txBox="1"/>
          <p:nvPr/>
        </p:nvSpPr>
        <p:spPr>
          <a:xfrm>
            <a:off x="596566" y="440679"/>
            <a:ext cx="15925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  <a:sym typeface="+mn-ea"/>
              </a:rPr>
              <a:t>Our Team</a:t>
            </a:r>
            <a:endParaRPr lang="zh-CN" altLang="en-US" sz="2400" dirty="0" smtClean="0">
              <a:solidFill>
                <a:schemeClr val="bg1">
                  <a:lumMod val="65000"/>
                </a:schemeClr>
              </a:solidFill>
              <a:latin typeface="微软雅黑" charset="0"/>
              <a:ea typeface="微软雅黑" charset="0"/>
              <a:cs typeface="Segoe UI Ligh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602274" y="433829"/>
            <a:ext cx="21634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Our Strength </a:t>
            </a:r>
          </a:p>
        </p:txBody>
      </p:sp>
      <p:sp>
        <p:nvSpPr>
          <p:cNvPr id="11" name="矩形 10"/>
          <p:cNvSpPr/>
          <p:nvPr/>
        </p:nvSpPr>
        <p:spPr>
          <a:xfrm>
            <a:off x="-2506" y="1807845"/>
            <a:ext cx="12192000" cy="279209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/>
        </p:nvSpPr>
        <p:spPr>
          <a:xfrm>
            <a:off x="1987550" y="4302760"/>
            <a:ext cx="647700" cy="647700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1</a:t>
            </a:r>
          </a:p>
        </p:txBody>
      </p:sp>
      <p:sp>
        <p:nvSpPr>
          <p:cNvPr id="13" name="椭圆 12"/>
          <p:cNvSpPr/>
          <p:nvPr/>
        </p:nvSpPr>
        <p:spPr>
          <a:xfrm>
            <a:off x="5897245" y="4297045"/>
            <a:ext cx="647700" cy="647700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2</a:t>
            </a:r>
          </a:p>
        </p:txBody>
      </p:sp>
      <p:sp>
        <p:nvSpPr>
          <p:cNvPr id="14" name="椭圆 13"/>
          <p:cNvSpPr/>
          <p:nvPr/>
        </p:nvSpPr>
        <p:spPr>
          <a:xfrm>
            <a:off x="9556750" y="4311015"/>
            <a:ext cx="647700" cy="647700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3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48304" y="5009738"/>
            <a:ext cx="3126191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Nanjing Yinghuada's customers: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pple,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Xiaomi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etc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,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famous as the foundry for IPOD and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Xiaomi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、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Red Mi series of mobile phones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.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	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103528" y="5009738"/>
            <a:ext cx="3724275" cy="1107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F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irst one to control the product quality to mobile phones'level, far ahead in this industry,the repair rate is less than 0.02% currently.</a:t>
            </a:r>
          </a:p>
        </p:txBody>
      </p:sp>
      <p:sp>
        <p:nvSpPr>
          <p:cNvPr id="19" name="矩形 18"/>
          <p:cNvSpPr/>
          <p:nvPr/>
        </p:nvSpPr>
        <p:spPr>
          <a:xfrm>
            <a:off x="531519" y="3786885"/>
            <a:ext cx="3651885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Super Famouse OEM factory</a:t>
            </a:r>
          </a:p>
        </p:txBody>
      </p:sp>
      <p:sp>
        <p:nvSpPr>
          <p:cNvPr id="20" name="矩形 19"/>
          <p:cNvSpPr/>
          <p:nvPr/>
        </p:nvSpPr>
        <p:spPr>
          <a:xfrm>
            <a:off x="4308485" y="3806197"/>
            <a:ext cx="358013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Independent 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R&amp;D</a:t>
            </a:r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T</a:t>
            </a:r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est </a:t>
            </a:r>
            <a:r>
              <a:rPr lang="en-US" altLang="zh-CN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B</a:t>
            </a:r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ase</a:t>
            </a:r>
          </a:p>
        </p:txBody>
      </p:sp>
      <p:sp>
        <p:nvSpPr>
          <p:cNvPr id="21" name="矩形 20"/>
          <p:cNvSpPr/>
          <p:nvPr/>
        </p:nvSpPr>
        <p:spPr>
          <a:xfrm>
            <a:off x="8013041" y="3837316"/>
            <a:ext cx="390525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Extremely strict quality control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136013" y="768277"/>
            <a:ext cx="3767455" cy="2917825"/>
            <a:chOff x="4038081" y="938466"/>
            <a:chExt cx="4103950" cy="3178203"/>
          </a:xfrm>
        </p:grpSpPr>
        <p:sp>
          <p:nvSpPr>
            <p:cNvPr id="26" name="矩形 25"/>
            <p:cNvSpPr/>
            <p:nvPr/>
          </p:nvSpPr>
          <p:spPr>
            <a:xfrm>
              <a:off x="4178300" y="1054100"/>
              <a:ext cx="3848100" cy="2222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081" y="938466"/>
              <a:ext cx="4103950" cy="3178203"/>
            </a:xfrm>
            <a:prstGeom prst="rect">
              <a:avLst/>
            </a:prstGeom>
          </p:spPr>
        </p:pic>
        <p:sp>
          <p:nvSpPr>
            <p:cNvPr id="27" name="任意多边形 26"/>
            <p:cNvSpPr/>
            <p:nvPr/>
          </p:nvSpPr>
          <p:spPr bwMode="auto">
            <a:xfrm>
              <a:off x="5845019" y="1382865"/>
              <a:ext cx="501961" cy="546155"/>
            </a:xfrm>
            <a:custGeom>
              <a:avLst/>
              <a:gdLst>
                <a:gd name="connsiteX0" fmla="*/ 808604 w 1054888"/>
                <a:gd name="connsiteY0" fmla="*/ 630238 h 1147763"/>
                <a:gd name="connsiteX1" fmla="*/ 586182 w 1054888"/>
                <a:gd name="connsiteY1" fmla="*/ 744890 h 1147763"/>
                <a:gd name="connsiteX2" fmla="*/ 752999 w 1054888"/>
                <a:gd name="connsiteY2" fmla="*/ 1054101 h 1147763"/>
                <a:gd name="connsiteX3" fmla="*/ 805129 w 1054888"/>
                <a:gd name="connsiteY3" fmla="*/ 911655 h 1147763"/>
                <a:gd name="connsiteX4" fmla="*/ 836407 w 1054888"/>
                <a:gd name="connsiteY4" fmla="*/ 894284 h 1147763"/>
                <a:gd name="connsiteX5" fmla="*/ 971945 w 1054888"/>
                <a:gd name="connsiteY5" fmla="*/ 929027 h 1147763"/>
                <a:gd name="connsiteX6" fmla="*/ 808604 w 1054888"/>
                <a:gd name="connsiteY6" fmla="*/ 630238 h 1147763"/>
                <a:gd name="connsiteX7" fmla="*/ 248174 w 1054888"/>
                <a:gd name="connsiteY7" fmla="*/ 622300 h 1147763"/>
                <a:gd name="connsiteX8" fmla="*/ 81357 w 1054888"/>
                <a:gd name="connsiteY8" fmla="*/ 928739 h 1147763"/>
                <a:gd name="connsiteX9" fmla="*/ 216896 w 1054888"/>
                <a:gd name="connsiteY9" fmla="*/ 893916 h 1147763"/>
                <a:gd name="connsiteX10" fmla="*/ 248174 w 1054888"/>
                <a:gd name="connsiteY10" fmla="*/ 911328 h 1147763"/>
                <a:gd name="connsiteX11" fmla="*/ 300304 w 1054888"/>
                <a:gd name="connsiteY11" fmla="*/ 1054100 h 1147763"/>
                <a:gd name="connsiteX12" fmla="*/ 467120 w 1054888"/>
                <a:gd name="connsiteY12" fmla="*/ 744179 h 1147763"/>
                <a:gd name="connsiteX13" fmla="*/ 248174 w 1054888"/>
                <a:gd name="connsiteY13" fmla="*/ 622300 h 1147763"/>
                <a:gd name="connsiteX14" fmla="*/ 529827 w 1054888"/>
                <a:gd name="connsiteY14" fmla="*/ 55563 h 1147763"/>
                <a:gd name="connsiteX15" fmla="*/ 209945 w 1054888"/>
                <a:gd name="connsiteY15" fmla="*/ 375445 h 1147763"/>
                <a:gd name="connsiteX16" fmla="*/ 529827 w 1054888"/>
                <a:gd name="connsiteY16" fmla="*/ 695327 h 1147763"/>
                <a:gd name="connsiteX17" fmla="*/ 849709 w 1054888"/>
                <a:gd name="connsiteY17" fmla="*/ 375445 h 1147763"/>
                <a:gd name="connsiteX18" fmla="*/ 529827 w 1054888"/>
                <a:gd name="connsiteY18" fmla="*/ 55563 h 1147763"/>
                <a:gd name="connsiteX19" fmla="*/ 530923 w 1054888"/>
                <a:gd name="connsiteY19" fmla="*/ 0 h 1147763"/>
                <a:gd name="connsiteX20" fmla="*/ 906533 w 1054888"/>
                <a:gd name="connsiteY20" fmla="*/ 375632 h 1147763"/>
                <a:gd name="connsiteX21" fmla="*/ 843932 w 1054888"/>
                <a:gd name="connsiteY21" fmla="*/ 580838 h 1147763"/>
                <a:gd name="connsiteX22" fmla="*/ 1052604 w 1054888"/>
                <a:gd name="connsiteY22" fmla="*/ 959947 h 1147763"/>
                <a:gd name="connsiteX23" fmla="*/ 1049126 w 1054888"/>
                <a:gd name="connsiteY23" fmla="*/ 991250 h 1147763"/>
                <a:gd name="connsiteX24" fmla="*/ 1021303 w 1054888"/>
                <a:gd name="connsiteY24" fmla="*/ 1001684 h 1147763"/>
                <a:gd name="connsiteX25" fmla="*/ 847410 w 1054888"/>
                <a:gd name="connsiteY25" fmla="*/ 956469 h 1147763"/>
                <a:gd name="connsiteX26" fmla="*/ 784808 w 1054888"/>
                <a:gd name="connsiteY26" fmla="*/ 1130373 h 1147763"/>
                <a:gd name="connsiteX27" fmla="*/ 760463 w 1054888"/>
                <a:gd name="connsiteY27" fmla="*/ 1147763 h 1147763"/>
                <a:gd name="connsiteX28" fmla="*/ 736117 w 1054888"/>
                <a:gd name="connsiteY28" fmla="*/ 1133851 h 1147763"/>
                <a:gd name="connsiteX29" fmla="*/ 527445 w 1054888"/>
                <a:gd name="connsiteY29" fmla="*/ 754741 h 1147763"/>
                <a:gd name="connsiteX30" fmla="*/ 318772 w 1054888"/>
                <a:gd name="connsiteY30" fmla="*/ 1133851 h 1147763"/>
                <a:gd name="connsiteX31" fmla="*/ 294427 w 1054888"/>
                <a:gd name="connsiteY31" fmla="*/ 1147763 h 1147763"/>
                <a:gd name="connsiteX32" fmla="*/ 270082 w 1054888"/>
                <a:gd name="connsiteY32" fmla="*/ 1130373 h 1147763"/>
                <a:gd name="connsiteX33" fmla="*/ 207480 w 1054888"/>
                <a:gd name="connsiteY33" fmla="*/ 956469 h 1147763"/>
                <a:gd name="connsiteX34" fmla="*/ 33586 w 1054888"/>
                <a:gd name="connsiteY34" fmla="*/ 1001684 h 1147763"/>
                <a:gd name="connsiteX35" fmla="*/ 5763 w 1054888"/>
                <a:gd name="connsiteY35" fmla="*/ 991250 h 1147763"/>
                <a:gd name="connsiteX36" fmla="*/ 2285 w 1054888"/>
                <a:gd name="connsiteY36" fmla="*/ 959947 h 1147763"/>
                <a:gd name="connsiteX37" fmla="*/ 214436 w 1054888"/>
                <a:gd name="connsiteY37" fmla="*/ 573882 h 1147763"/>
                <a:gd name="connsiteX38" fmla="*/ 155312 w 1054888"/>
                <a:gd name="connsiteY38" fmla="*/ 375632 h 1147763"/>
                <a:gd name="connsiteX39" fmla="*/ 530923 w 1054888"/>
                <a:gd name="connsiteY39" fmla="*/ 0 h 1147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54888" h="1147763">
                  <a:moveTo>
                    <a:pt x="808604" y="630238"/>
                  </a:moveTo>
                  <a:cubicBezTo>
                    <a:pt x="749523" y="689301"/>
                    <a:pt x="673066" y="734467"/>
                    <a:pt x="586182" y="744890"/>
                  </a:cubicBezTo>
                  <a:cubicBezTo>
                    <a:pt x="586182" y="744890"/>
                    <a:pt x="586182" y="744890"/>
                    <a:pt x="752999" y="1054101"/>
                  </a:cubicBezTo>
                  <a:cubicBezTo>
                    <a:pt x="752999" y="1054101"/>
                    <a:pt x="752999" y="1054101"/>
                    <a:pt x="805129" y="911655"/>
                  </a:cubicBezTo>
                  <a:cubicBezTo>
                    <a:pt x="808604" y="897758"/>
                    <a:pt x="825981" y="890810"/>
                    <a:pt x="836407" y="894284"/>
                  </a:cubicBezTo>
                  <a:lnTo>
                    <a:pt x="971945" y="929027"/>
                  </a:lnTo>
                  <a:cubicBezTo>
                    <a:pt x="971945" y="929027"/>
                    <a:pt x="971945" y="929027"/>
                    <a:pt x="808604" y="630238"/>
                  </a:cubicBezTo>
                  <a:close/>
                  <a:moveTo>
                    <a:pt x="248174" y="622300"/>
                  </a:moveTo>
                  <a:cubicBezTo>
                    <a:pt x="248174" y="622300"/>
                    <a:pt x="248174" y="622300"/>
                    <a:pt x="81357" y="928739"/>
                  </a:cubicBezTo>
                  <a:cubicBezTo>
                    <a:pt x="81357" y="928739"/>
                    <a:pt x="81357" y="928739"/>
                    <a:pt x="216896" y="893916"/>
                  </a:cubicBezTo>
                  <a:cubicBezTo>
                    <a:pt x="227322" y="890434"/>
                    <a:pt x="244698" y="897399"/>
                    <a:pt x="248174" y="911328"/>
                  </a:cubicBezTo>
                  <a:cubicBezTo>
                    <a:pt x="248174" y="911328"/>
                    <a:pt x="248174" y="911328"/>
                    <a:pt x="300304" y="1054100"/>
                  </a:cubicBezTo>
                  <a:lnTo>
                    <a:pt x="467120" y="744179"/>
                  </a:lnTo>
                  <a:cubicBezTo>
                    <a:pt x="380237" y="730250"/>
                    <a:pt x="303779" y="684981"/>
                    <a:pt x="248174" y="622300"/>
                  </a:cubicBezTo>
                  <a:close/>
                  <a:moveTo>
                    <a:pt x="529827" y="55563"/>
                  </a:moveTo>
                  <a:cubicBezTo>
                    <a:pt x="353161" y="55563"/>
                    <a:pt x="209945" y="198779"/>
                    <a:pt x="209945" y="375445"/>
                  </a:cubicBezTo>
                  <a:cubicBezTo>
                    <a:pt x="209945" y="552111"/>
                    <a:pt x="353161" y="695327"/>
                    <a:pt x="529827" y="695327"/>
                  </a:cubicBezTo>
                  <a:cubicBezTo>
                    <a:pt x="706493" y="695327"/>
                    <a:pt x="849709" y="552111"/>
                    <a:pt x="849709" y="375445"/>
                  </a:cubicBezTo>
                  <a:cubicBezTo>
                    <a:pt x="849709" y="198779"/>
                    <a:pt x="706493" y="55563"/>
                    <a:pt x="529827" y="55563"/>
                  </a:cubicBezTo>
                  <a:close/>
                  <a:moveTo>
                    <a:pt x="530923" y="0"/>
                  </a:moveTo>
                  <a:cubicBezTo>
                    <a:pt x="739595" y="0"/>
                    <a:pt x="906533" y="166947"/>
                    <a:pt x="906533" y="375632"/>
                  </a:cubicBezTo>
                  <a:cubicBezTo>
                    <a:pt x="906533" y="448671"/>
                    <a:pt x="885666" y="521711"/>
                    <a:pt x="843932" y="580838"/>
                  </a:cubicBezTo>
                  <a:cubicBezTo>
                    <a:pt x="843932" y="580838"/>
                    <a:pt x="843932" y="580838"/>
                    <a:pt x="1052604" y="959947"/>
                  </a:cubicBezTo>
                  <a:cubicBezTo>
                    <a:pt x="1056082" y="970382"/>
                    <a:pt x="1056082" y="980816"/>
                    <a:pt x="1049126" y="991250"/>
                  </a:cubicBezTo>
                  <a:cubicBezTo>
                    <a:pt x="1042171" y="998206"/>
                    <a:pt x="1031737" y="1001684"/>
                    <a:pt x="1021303" y="1001684"/>
                  </a:cubicBezTo>
                  <a:cubicBezTo>
                    <a:pt x="1021303" y="1001684"/>
                    <a:pt x="1021303" y="1001684"/>
                    <a:pt x="847410" y="956469"/>
                  </a:cubicBezTo>
                  <a:cubicBezTo>
                    <a:pt x="847410" y="956469"/>
                    <a:pt x="847410" y="956469"/>
                    <a:pt x="784808" y="1130373"/>
                  </a:cubicBezTo>
                  <a:cubicBezTo>
                    <a:pt x="781330" y="1140807"/>
                    <a:pt x="770896" y="1147763"/>
                    <a:pt x="760463" y="1147763"/>
                  </a:cubicBezTo>
                  <a:cubicBezTo>
                    <a:pt x="750029" y="1147763"/>
                    <a:pt x="739595" y="1140807"/>
                    <a:pt x="736117" y="1133851"/>
                  </a:cubicBezTo>
                  <a:cubicBezTo>
                    <a:pt x="736117" y="1133851"/>
                    <a:pt x="736117" y="1133851"/>
                    <a:pt x="527445" y="754741"/>
                  </a:cubicBezTo>
                  <a:cubicBezTo>
                    <a:pt x="527445" y="754741"/>
                    <a:pt x="527445" y="754741"/>
                    <a:pt x="318772" y="1133851"/>
                  </a:cubicBezTo>
                  <a:cubicBezTo>
                    <a:pt x="315294" y="1140807"/>
                    <a:pt x="304861" y="1147763"/>
                    <a:pt x="294427" y="1147763"/>
                  </a:cubicBezTo>
                  <a:cubicBezTo>
                    <a:pt x="283993" y="1147763"/>
                    <a:pt x="273560" y="1140807"/>
                    <a:pt x="270082" y="1130373"/>
                  </a:cubicBezTo>
                  <a:cubicBezTo>
                    <a:pt x="270082" y="1130373"/>
                    <a:pt x="270082" y="1130373"/>
                    <a:pt x="207480" y="956469"/>
                  </a:cubicBezTo>
                  <a:cubicBezTo>
                    <a:pt x="207480" y="956469"/>
                    <a:pt x="207480" y="956469"/>
                    <a:pt x="33586" y="1001684"/>
                  </a:cubicBezTo>
                  <a:cubicBezTo>
                    <a:pt x="23152" y="1001684"/>
                    <a:pt x="12719" y="998206"/>
                    <a:pt x="5763" y="991250"/>
                  </a:cubicBezTo>
                  <a:cubicBezTo>
                    <a:pt x="-1193" y="980816"/>
                    <a:pt x="-1193" y="970382"/>
                    <a:pt x="2285" y="959947"/>
                  </a:cubicBezTo>
                  <a:cubicBezTo>
                    <a:pt x="2285" y="959947"/>
                    <a:pt x="2285" y="959947"/>
                    <a:pt x="214436" y="573882"/>
                  </a:cubicBezTo>
                  <a:cubicBezTo>
                    <a:pt x="176179" y="514754"/>
                    <a:pt x="155312" y="448671"/>
                    <a:pt x="155312" y="375632"/>
                  </a:cubicBezTo>
                  <a:cubicBezTo>
                    <a:pt x="155312" y="166947"/>
                    <a:pt x="325728" y="0"/>
                    <a:pt x="5309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solidFill>
                  <a:srgbClr val="5B6391"/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691423" y="1761785"/>
              <a:ext cx="2809152" cy="110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 smtClean="0">
                  <a:latin typeface="Segoe UI" pitchFamily="34" charset="0"/>
                  <a:cs typeface="Segoe UI" pitchFamily="34" charset="0"/>
                </a:rPr>
                <a:t> </a:t>
              </a:r>
              <a:r>
                <a:rPr sz="2400" b="1" dirty="0" smtClean="0">
                  <a:solidFill>
                    <a:schemeClr val="accent2"/>
                  </a:solidFill>
                  <a:cs typeface="Segoe UI" pitchFamily="34" charset="0"/>
                </a:rPr>
                <a:t>O</a:t>
              </a:r>
              <a:r>
                <a:rPr lang="en-US" sz="2400" b="1" dirty="0" err="1" smtClean="0">
                  <a:solidFill>
                    <a:schemeClr val="accent2"/>
                  </a:solidFill>
                  <a:cs typeface="Segoe UI" pitchFamily="34" charset="0"/>
                </a:rPr>
                <a:t>wn</a:t>
              </a:r>
              <a:r>
                <a:rPr sz="2400" b="1" dirty="0" smtClean="0">
                  <a:solidFill>
                    <a:schemeClr val="accent2"/>
                  </a:solidFill>
                  <a:cs typeface="Segoe UI" pitchFamily="34" charset="0"/>
                </a:rPr>
                <a:t> </a:t>
              </a:r>
              <a:r>
                <a:rPr lang="en-US" sz="2400" b="1" dirty="0" smtClean="0">
                  <a:solidFill>
                    <a:schemeClr val="accent2"/>
                  </a:solidFill>
                  <a:cs typeface="Segoe UI" pitchFamily="34" charset="0"/>
                </a:rPr>
                <a:t>6</a:t>
              </a:r>
              <a:r>
                <a:rPr sz="2400" b="1" dirty="0" smtClean="0">
                  <a:solidFill>
                    <a:schemeClr val="accent2"/>
                  </a:solidFill>
                  <a:cs typeface="Segoe UI" pitchFamily="34" charset="0"/>
                </a:rPr>
                <a:t>0</a:t>
              </a:r>
              <a:r>
                <a:rPr lang="en-US" sz="2400" b="1" dirty="0" smtClean="0">
                  <a:solidFill>
                    <a:schemeClr val="accent2"/>
                  </a:solidFill>
                  <a:cs typeface="Segoe UI" pitchFamily="34" charset="0"/>
                </a:rPr>
                <a:t>+</a:t>
              </a:r>
              <a:r>
                <a:rPr sz="2400" b="1" dirty="0" smtClean="0">
                  <a:solidFill>
                    <a:schemeClr val="accent2"/>
                  </a:solidFill>
                  <a:cs typeface="Segoe UI" pitchFamily="34" charset="0"/>
                </a:rPr>
                <a:t> </a:t>
              </a:r>
              <a:endParaRPr lang="en-US" sz="2400" b="1" dirty="0" smtClean="0">
                <a:solidFill>
                  <a:schemeClr val="accent2"/>
                </a:solidFill>
                <a:cs typeface="Segoe UI" pitchFamily="34" charset="0"/>
              </a:endParaRPr>
            </a:p>
            <a:p>
              <a:pPr algn="ctr"/>
              <a:r>
                <a:rPr sz="2400" b="1" dirty="0" smtClean="0">
                  <a:solidFill>
                    <a:schemeClr val="accent2"/>
                  </a:solidFill>
                  <a:cs typeface="Segoe UI" pitchFamily="34" charset="0"/>
                </a:rPr>
                <a:t>technical patents</a:t>
              </a:r>
            </a:p>
          </p:txBody>
        </p:sp>
      </p:grpSp>
      <p:sp>
        <p:nvSpPr>
          <p:cNvPr id="30" name="TextBox 1"/>
          <p:cNvSpPr txBox="1"/>
          <p:nvPr/>
        </p:nvSpPr>
        <p:spPr>
          <a:xfrm>
            <a:off x="4574222" y="5000479"/>
            <a:ext cx="3293745" cy="136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H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ardware performance testing, new hardware and software compatibility testing, product technology certification and patent application and development</a:t>
            </a:r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48148E-6 L 5.55112E-17 0.25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6" grpId="0"/>
      <p:bldP spid="18" grpId="0" bldLvl="0" animBg="1"/>
      <p:bldP spid="19" grpId="0"/>
      <p:bldP spid="20" grpId="0"/>
      <p:bldP spid="21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96566" y="440679"/>
            <a:ext cx="25190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Global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S</a:t>
            </a: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trateg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y</a:t>
            </a: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523458" y="3147030"/>
            <a:ext cx="6552303" cy="3431192"/>
            <a:chOff x="2607278" y="3369279"/>
            <a:chExt cx="6977442" cy="4440939"/>
          </a:xfrm>
        </p:grpSpPr>
        <p:sp>
          <p:nvSpPr>
            <p:cNvPr id="8" name="任意多边形 7"/>
            <p:cNvSpPr/>
            <p:nvPr/>
          </p:nvSpPr>
          <p:spPr>
            <a:xfrm>
              <a:off x="2607278" y="3369279"/>
              <a:ext cx="6977442" cy="4370281"/>
            </a:xfrm>
            <a:custGeom>
              <a:avLst/>
              <a:gdLst>
                <a:gd name="connsiteX0" fmla="*/ 3488721 w 6977442"/>
                <a:gd name="connsiteY0" fmla="*/ 0 h 3488721"/>
                <a:gd name="connsiteX1" fmla="*/ 6977442 w 6977442"/>
                <a:gd name="connsiteY1" fmla="*/ 3488721 h 3488721"/>
                <a:gd name="connsiteX2" fmla="*/ 0 w 6977442"/>
                <a:gd name="connsiteY2" fmla="*/ 3488721 h 3488721"/>
                <a:gd name="connsiteX3" fmla="*/ 3488721 w 6977442"/>
                <a:gd name="connsiteY3" fmla="*/ 0 h 348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7442" h="3488721">
                  <a:moveTo>
                    <a:pt x="3488721" y="0"/>
                  </a:moveTo>
                  <a:cubicBezTo>
                    <a:pt x="5415488" y="0"/>
                    <a:pt x="6977442" y="1561954"/>
                    <a:pt x="6977442" y="3488721"/>
                  </a:cubicBezTo>
                  <a:lnTo>
                    <a:pt x="0" y="3488721"/>
                  </a:lnTo>
                  <a:cubicBezTo>
                    <a:pt x="0" y="1561954"/>
                    <a:pt x="1561954" y="0"/>
                    <a:pt x="3488721" y="0"/>
                  </a:cubicBezTo>
                  <a:close/>
                </a:path>
              </a:pathLst>
            </a:custGeom>
            <a:gradFill>
              <a:gsLst>
                <a:gs pos="2151">
                  <a:schemeClr val="bg1">
                    <a:lumMod val="85000"/>
                  </a:schemeClr>
                </a:gs>
                <a:gs pos="100000">
                  <a:srgbClr val="3B3B3B"/>
                </a:gs>
                <a:gs pos="71000">
                  <a:schemeClr val="bg2">
                    <a:lumMod val="50000"/>
                  </a:schemeClr>
                </a:gs>
              </a:gsLst>
              <a:path path="circle">
                <a:fillToRect l="50000" t="-80000" r="50000" b="18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339101" y="3369279"/>
              <a:ext cx="5296789" cy="4440939"/>
              <a:chOff x="3339101" y="3369279"/>
              <a:chExt cx="5296789" cy="4440939"/>
            </a:xfrm>
          </p:grpSpPr>
          <p:sp>
            <p:nvSpPr>
              <p:cNvPr id="10" name="Freeform 30"/>
              <p:cNvSpPr/>
              <p:nvPr/>
            </p:nvSpPr>
            <p:spPr bwMode="auto">
              <a:xfrm>
                <a:off x="6045270" y="3907821"/>
                <a:ext cx="1372167" cy="945150"/>
              </a:xfrm>
              <a:custGeom>
                <a:avLst/>
                <a:gdLst>
                  <a:gd name="T0" fmla="*/ 185 w 282"/>
                  <a:gd name="T1" fmla="*/ 47 h 194"/>
                  <a:gd name="T2" fmla="*/ 109 w 282"/>
                  <a:gd name="T3" fmla="*/ 0 h 194"/>
                  <a:gd name="T4" fmla="*/ 43 w 282"/>
                  <a:gd name="T5" fmla="*/ 0 h 194"/>
                  <a:gd name="T6" fmla="*/ 0 w 282"/>
                  <a:gd name="T7" fmla="*/ 21 h 194"/>
                  <a:gd name="T8" fmla="*/ 26 w 282"/>
                  <a:gd name="T9" fmla="*/ 66 h 194"/>
                  <a:gd name="T10" fmla="*/ 109 w 282"/>
                  <a:gd name="T11" fmla="*/ 57 h 194"/>
                  <a:gd name="T12" fmla="*/ 175 w 282"/>
                  <a:gd name="T13" fmla="*/ 111 h 194"/>
                  <a:gd name="T14" fmla="*/ 118 w 282"/>
                  <a:gd name="T15" fmla="*/ 147 h 194"/>
                  <a:gd name="T16" fmla="*/ 220 w 282"/>
                  <a:gd name="T17" fmla="*/ 194 h 194"/>
                  <a:gd name="T18" fmla="*/ 237 w 282"/>
                  <a:gd name="T19" fmla="*/ 147 h 194"/>
                  <a:gd name="T20" fmla="*/ 230 w 282"/>
                  <a:gd name="T21" fmla="*/ 123 h 194"/>
                  <a:gd name="T22" fmla="*/ 282 w 282"/>
                  <a:gd name="T23" fmla="*/ 123 h 194"/>
                  <a:gd name="T24" fmla="*/ 185 w 282"/>
                  <a:gd name="T25" fmla="*/ 47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2" h="194">
                    <a:moveTo>
                      <a:pt x="185" y="47"/>
                    </a:moveTo>
                    <a:lnTo>
                      <a:pt x="109" y="0"/>
                    </a:lnTo>
                    <a:lnTo>
                      <a:pt x="43" y="0"/>
                    </a:lnTo>
                    <a:lnTo>
                      <a:pt x="0" y="21"/>
                    </a:lnTo>
                    <a:lnTo>
                      <a:pt x="26" y="66"/>
                    </a:lnTo>
                    <a:lnTo>
                      <a:pt x="109" y="57"/>
                    </a:lnTo>
                    <a:lnTo>
                      <a:pt x="175" y="111"/>
                    </a:lnTo>
                    <a:lnTo>
                      <a:pt x="118" y="147"/>
                    </a:lnTo>
                    <a:lnTo>
                      <a:pt x="220" y="194"/>
                    </a:lnTo>
                    <a:lnTo>
                      <a:pt x="237" y="147"/>
                    </a:lnTo>
                    <a:lnTo>
                      <a:pt x="230" y="123"/>
                    </a:lnTo>
                    <a:lnTo>
                      <a:pt x="282" y="123"/>
                    </a:lnTo>
                    <a:lnTo>
                      <a:pt x="185" y="4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32"/>
              <p:cNvSpPr>
                <a:spLocks noEditPoints="1"/>
              </p:cNvSpPr>
              <p:nvPr/>
            </p:nvSpPr>
            <p:spPr bwMode="auto">
              <a:xfrm>
                <a:off x="3339101" y="4724063"/>
                <a:ext cx="4297298" cy="3086155"/>
              </a:xfrm>
              <a:custGeom>
                <a:avLst/>
                <a:gdLst>
                  <a:gd name="T0" fmla="*/ 926 w 1054"/>
                  <a:gd name="T1" fmla="*/ 197 h 756"/>
                  <a:gd name="T2" fmla="*/ 848 w 1054"/>
                  <a:gd name="T3" fmla="*/ 130 h 756"/>
                  <a:gd name="T4" fmla="*/ 826 w 1054"/>
                  <a:gd name="T5" fmla="*/ 294 h 756"/>
                  <a:gd name="T6" fmla="*/ 682 w 1054"/>
                  <a:gd name="T7" fmla="*/ 187 h 756"/>
                  <a:gd name="T8" fmla="*/ 815 w 1054"/>
                  <a:gd name="T9" fmla="*/ 54 h 756"/>
                  <a:gd name="T10" fmla="*/ 675 w 1054"/>
                  <a:gd name="T11" fmla="*/ 4 h 756"/>
                  <a:gd name="T12" fmla="*/ 471 w 1054"/>
                  <a:gd name="T13" fmla="*/ 42 h 756"/>
                  <a:gd name="T14" fmla="*/ 471 w 1054"/>
                  <a:gd name="T15" fmla="*/ 42 h 756"/>
                  <a:gd name="T16" fmla="*/ 467 w 1054"/>
                  <a:gd name="T17" fmla="*/ 42 h 756"/>
                  <a:gd name="T18" fmla="*/ 351 w 1054"/>
                  <a:gd name="T19" fmla="*/ 12 h 756"/>
                  <a:gd name="T20" fmla="*/ 247 w 1054"/>
                  <a:gd name="T21" fmla="*/ 31 h 756"/>
                  <a:gd name="T22" fmla="*/ 3 w 1054"/>
                  <a:gd name="T23" fmla="*/ 45 h 756"/>
                  <a:gd name="T24" fmla="*/ 0 w 1054"/>
                  <a:gd name="T25" fmla="*/ 102 h 756"/>
                  <a:gd name="T26" fmla="*/ 31 w 1054"/>
                  <a:gd name="T27" fmla="*/ 125 h 756"/>
                  <a:gd name="T28" fmla="*/ 83 w 1054"/>
                  <a:gd name="T29" fmla="*/ 194 h 756"/>
                  <a:gd name="T30" fmla="*/ 147 w 1054"/>
                  <a:gd name="T31" fmla="*/ 180 h 756"/>
                  <a:gd name="T32" fmla="*/ 341 w 1054"/>
                  <a:gd name="T33" fmla="*/ 265 h 756"/>
                  <a:gd name="T34" fmla="*/ 408 w 1054"/>
                  <a:gd name="T35" fmla="*/ 410 h 756"/>
                  <a:gd name="T36" fmla="*/ 476 w 1054"/>
                  <a:gd name="T37" fmla="*/ 512 h 756"/>
                  <a:gd name="T38" fmla="*/ 495 w 1054"/>
                  <a:gd name="T39" fmla="*/ 514 h 756"/>
                  <a:gd name="T40" fmla="*/ 533 w 1054"/>
                  <a:gd name="T41" fmla="*/ 557 h 756"/>
                  <a:gd name="T42" fmla="*/ 595 w 1054"/>
                  <a:gd name="T43" fmla="*/ 649 h 756"/>
                  <a:gd name="T44" fmla="*/ 715 w 1054"/>
                  <a:gd name="T45" fmla="*/ 685 h 756"/>
                  <a:gd name="T46" fmla="*/ 786 w 1054"/>
                  <a:gd name="T47" fmla="*/ 754 h 756"/>
                  <a:gd name="T48" fmla="*/ 791 w 1054"/>
                  <a:gd name="T49" fmla="*/ 735 h 756"/>
                  <a:gd name="T50" fmla="*/ 753 w 1054"/>
                  <a:gd name="T51" fmla="*/ 657 h 756"/>
                  <a:gd name="T52" fmla="*/ 718 w 1054"/>
                  <a:gd name="T53" fmla="*/ 635 h 756"/>
                  <a:gd name="T54" fmla="*/ 654 w 1054"/>
                  <a:gd name="T55" fmla="*/ 626 h 756"/>
                  <a:gd name="T56" fmla="*/ 696 w 1054"/>
                  <a:gd name="T57" fmla="*/ 540 h 756"/>
                  <a:gd name="T58" fmla="*/ 793 w 1054"/>
                  <a:gd name="T59" fmla="*/ 536 h 756"/>
                  <a:gd name="T60" fmla="*/ 819 w 1054"/>
                  <a:gd name="T61" fmla="*/ 519 h 756"/>
                  <a:gd name="T62" fmla="*/ 879 w 1054"/>
                  <a:gd name="T63" fmla="*/ 422 h 756"/>
                  <a:gd name="T64" fmla="*/ 976 w 1054"/>
                  <a:gd name="T65" fmla="*/ 306 h 756"/>
                  <a:gd name="T66" fmla="*/ 976 w 1054"/>
                  <a:gd name="T67" fmla="*/ 168 h 756"/>
                  <a:gd name="T68" fmla="*/ 782 w 1054"/>
                  <a:gd name="T69" fmla="*/ 367 h 756"/>
                  <a:gd name="T70" fmla="*/ 753 w 1054"/>
                  <a:gd name="T71" fmla="*/ 348 h 756"/>
                  <a:gd name="T72" fmla="*/ 737 w 1054"/>
                  <a:gd name="T73" fmla="*/ 329 h 756"/>
                  <a:gd name="T74" fmla="*/ 791 w 1054"/>
                  <a:gd name="T75" fmla="*/ 408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54" h="756">
                    <a:moveTo>
                      <a:pt x="976" y="168"/>
                    </a:moveTo>
                    <a:lnTo>
                      <a:pt x="926" y="197"/>
                    </a:lnTo>
                    <a:lnTo>
                      <a:pt x="924" y="154"/>
                    </a:lnTo>
                    <a:lnTo>
                      <a:pt x="848" y="130"/>
                    </a:lnTo>
                    <a:lnTo>
                      <a:pt x="831" y="249"/>
                    </a:lnTo>
                    <a:lnTo>
                      <a:pt x="826" y="294"/>
                    </a:lnTo>
                    <a:lnTo>
                      <a:pt x="798" y="239"/>
                    </a:lnTo>
                    <a:lnTo>
                      <a:pt x="682" y="187"/>
                    </a:lnTo>
                    <a:lnTo>
                      <a:pt x="744" y="97"/>
                    </a:lnTo>
                    <a:lnTo>
                      <a:pt x="815" y="54"/>
                    </a:lnTo>
                    <a:lnTo>
                      <a:pt x="725" y="40"/>
                    </a:lnTo>
                    <a:lnTo>
                      <a:pt x="675" y="4"/>
                    </a:lnTo>
                    <a:lnTo>
                      <a:pt x="597" y="64"/>
                    </a:lnTo>
                    <a:lnTo>
                      <a:pt x="471" y="42"/>
                    </a:lnTo>
                    <a:lnTo>
                      <a:pt x="471" y="42"/>
                    </a:lnTo>
                    <a:lnTo>
                      <a:pt x="471" y="42"/>
                    </a:lnTo>
                    <a:lnTo>
                      <a:pt x="471" y="42"/>
                    </a:lnTo>
                    <a:lnTo>
                      <a:pt x="467" y="42"/>
                    </a:lnTo>
                    <a:lnTo>
                      <a:pt x="422" y="31"/>
                    </a:lnTo>
                    <a:lnTo>
                      <a:pt x="351" y="12"/>
                    </a:lnTo>
                    <a:lnTo>
                      <a:pt x="247" y="31"/>
                    </a:lnTo>
                    <a:lnTo>
                      <a:pt x="247" y="31"/>
                    </a:lnTo>
                    <a:lnTo>
                      <a:pt x="93" y="0"/>
                    </a:lnTo>
                    <a:lnTo>
                      <a:pt x="3" y="45"/>
                    </a:lnTo>
                    <a:lnTo>
                      <a:pt x="26" y="66"/>
                    </a:lnTo>
                    <a:lnTo>
                      <a:pt x="0" y="102"/>
                    </a:lnTo>
                    <a:lnTo>
                      <a:pt x="69" y="111"/>
                    </a:lnTo>
                    <a:lnTo>
                      <a:pt x="31" y="125"/>
                    </a:lnTo>
                    <a:lnTo>
                      <a:pt x="5" y="163"/>
                    </a:lnTo>
                    <a:lnTo>
                      <a:pt x="83" y="194"/>
                    </a:lnTo>
                    <a:lnTo>
                      <a:pt x="41" y="251"/>
                    </a:lnTo>
                    <a:lnTo>
                      <a:pt x="147" y="180"/>
                    </a:lnTo>
                    <a:lnTo>
                      <a:pt x="244" y="170"/>
                    </a:lnTo>
                    <a:lnTo>
                      <a:pt x="341" y="265"/>
                    </a:lnTo>
                    <a:lnTo>
                      <a:pt x="400" y="332"/>
                    </a:lnTo>
                    <a:lnTo>
                      <a:pt x="408" y="410"/>
                    </a:lnTo>
                    <a:lnTo>
                      <a:pt x="419" y="457"/>
                    </a:lnTo>
                    <a:lnTo>
                      <a:pt x="476" y="512"/>
                    </a:lnTo>
                    <a:lnTo>
                      <a:pt x="490" y="543"/>
                    </a:lnTo>
                    <a:lnTo>
                      <a:pt x="495" y="514"/>
                    </a:lnTo>
                    <a:lnTo>
                      <a:pt x="495" y="514"/>
                    </a:lnTo>
                    <a:lnTo>
                      <a:pt x="533" y="557"/>
                    </a:lnTo>
                    <a:lnTo>
                      <a:pt x="590" y="621"/>
                    </a:lnTo>
                    <a:lnTo>
                      <a:pt x="595" y="649"/>
                    </a:lnTo>
                    <a:lnTo>
                      <a:pt x="668" y="680"/>
                    </a:lnTo>
                    <a:lnTo>
                      <a:pt x="715" y="685"/>
                    </a:lnTo>
                    <a:lnTo>
                      <a:pt x="760" y="709"/>
                    </a:lnTo>
                    <a:lnTo>
                      <a:pt x="786" y="754"/>
                    </a:lnTo>
                    <a:lnTo>
                      <a:pt x="855" y="756"/>
                    </a:lnTo>
                    <a:lnTo>
                      <a:pt x="791" y="735"/>
                    </a:lnTo>
                    <a:lnTo>
                      <a:pt x="793" y="685"/>
                    </a:lnTo>
                    <a:lnTo>
                      <a:pt x="753" y="657"/>
                    </a:lnTo>
                    <a:lnTo>
                      <a:pt x="758" y="623"/>
                    </a:lnTo>
                    <a:lnTo>
                      <a:pt x="718" y="635"/>
                    </a:lnTo>
                    <a:lnTo>
                      <a:pt x="696" y="657"/>
                    </a:lnTo>
                    <a:lnTo>
                      <a:pt x="654" y="626"/>
                    </a:lnTo>
                    <a:lnTo>
                      <a:pt x="663" y="578"/>
                    </a:lnTo>
                    <a:lnTo>
                      <a:pt x="696" y="540"/>
                    </a:lnTo>
                    <a:lnTo>
                      <a:pt x="748" y="540"/>
                    </a:lnTo>
                    <a:lnTo>
                      <a:pt x="793" y="536"/>
                    </a:lnTo>
                    <a:lnTo>
                      <a:pt x="819" y="588"/>
                    </a:lnTo>
                    <a:lnTo>
                      <a:pt x="819" y="519"/>
                    </a:lnTo>
                    <a:lnTo>
                      <a:pt x="860" y="476"/>
                    </a:lnTo>
                    <a:lnTo>
                      <a:pt x="879" y="422"/>
                    </a:lnTo>
                    <a:lnTo>
                      <a:pt x="961" y="367"/>
                    </a:lnTo>
                    <a:lnTo>
                      <a:pt x="976" y="306"/>
                    </a:lnTo>
                    <a:lnTo>
                      <a:pt x="1054" y="284"/>
                    </a:lnTo>
                    <a:lnTo>
                      <a:pt x="976" y="168"/>
                    </a:lnTo>
                    <a:close/>
                    <a:moveTo>
                      <a:pt x="791" y="408"/>
                    </a:moveTo>
                    <a:lnTo>
                      <a:pt x="782" y="367"/>
                    </a:lnTo>
                    <a:lnTo>
                      <a:pt x="744" y="405"/>
                    </a:lnTo>
                    <a:lnTo>
                      <a:pt x="753" y="348"/>
                    </a:lnTo>
                    <a:lnTo>
                      <a:pt x="713" y="346"/>
                    </a:lnTo>
                    <a:lnTo>
                      <a:pt x="737" y="329"/>
                    </a:lnTo>
                    <a:lnTo>
                      <a:pt x="860" y="379"/>
                    </a:lnTo>
                    <a:lnTo>
                      <a:pt x="791" y="40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34"/>
              <p:cNvSpPr/>
              <p:nvPr/>
            </p:nvSpPr>
            <p:spPr bwMode="auto">
              <a:xfrm>
                <a:off x="6322624" y="7069688"/>
                <a:ext cx="496314" cy="175389"/>
              </a:xfrm>
              <a:custGeom>
                <a:avLst/>
                <a:gdLst>
                  <a:gd name="T0" fmla="*/ 0 w 102"/>
                  <a:gd name="T1" fmla="*/ 12 h 36"/>
                  <a:gd name="T2" fmla="*/ 102 w 102"/>
                  <a:gd name="T3" fmla="*/ 36 h 36"/>
                  <a:gd name="T4" fmla="*/ 31 w 102"/>
                  <a:gd name="T5" fmla="*/ 0 h 36"/>
                  <a:gd name="T6" fmla="*/ 0 w 102"/>
                  <a:gd name="T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36">
                    <a:moveTo>
                      <a:pt x="0" y="12"/>
                    </a:moveTo>
                    <a:lnTo>
                      <a:pt x="102" y="36"/>
                    </a:lnTo>
                    <a:lnTo>
                      <a:pt x="3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6794611" y="7245076"/>
                <a:ext cx="277354" cy="126670"/>
              </a:xfrm>
              <a:custGeom>
                <a:avLst/>
                <a:gdLst>
                  <a:gd name="T0" fmla="*/ 31 w 57"/>
                  <a:gd name="T1" fmla="*/ 26 h 26"/>
                  <a:gd name="T2" fmla="*/ 57 w 57"/>
                  <a:gd name="T3" fmla="*/ 5 h 26"/>
                  <a:gd name="T4" fmla="*/ 5 w 57"/>
                  <a:gd name="T5" fmla="*/ 0 h 26"/>
                  <a:gd name="T6" fmla="*/ 0 w 57"/>
                  <a:gd name="T7" fmla="*/ 21 h 26"/>
                  <a:gd name="T8" fmla="*/ 31 w 57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6">
                    <a:moveTo>
                      <a:pt x="31" y="26"/>
                    </a:moveTo>
                    <a:lnTo>
                      <a:pt x="57" y="5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31" y="2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36"/>
              <p:cNvSpPr/>
              <p:nvPr/>
            </p:nvSpPr>
            <p:spPr bwMode="auto">
              <a:xfrm>
                <a:off x="7485560" y="5544781"/>
                <a:ext cx="321146" cy="302059"/>
              </a:xfrm>
              <a:custGeom>
                <a:avLst/>
                <a:gdLst>
                  <a:gd name="T0" fmla="*/ 66 w 66"/>
                  <a:gd name="T1" fmla="*/ 62 h 62"/>
                  <a:gd name="T2" fmla="*/ 31 w 66"/>
                  <a:gd name="T3" fmla="*/ 0 h 62"/>
                  <a:gd name="T4" fmla="*/ 0 w 66"/>
                  <a:gd name="T5" fmla="*/ 41 h 62"/>
                  <a:gd name="T6" fmla="*/ 66 w 66"/>
                  <a:gd name="T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62">
                    <a:moveTo>
                      <a:pt x="66" y="62"/>
                    </a:moveTo>
                    <a:lnTo>
                      <a:pt x="31" y="0"/>
                    </a:lnTo>
                    <a:lnTo>
                      <a:pt x="0" y="41"/>
                    </a:lnTo>
                    <a:lnTo>
                      <a:pt x="66" y="6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4799618" y="3907821"/>
                <a:ext cx="739609" cy="414115"/>
              </a:xfrm>
              <a:custGeom>
                <a:avLst/>
                <a:gdLst>
                  <a:gd name="T0" fmla="*/ 41 w 152"/>
                  <a:gd name="T1" fmla="*/ 85 h 85"/>
                  <a:gd name="T2" fmla="*/ 107 w 152"/>
                  <a:gd name="T3" fmla="*/ 68 h 85"/>
                  <a:gd name="T4" fmla="*/ 152 w 152"/>
                  <a:gd name="T5" fmla="*/ 68 h 85"/>
                  <a:gd name="T6" fmla="*/ 109 w 152"/>
                  <a:gd name="T7" fmla="*/ 2 h 85"/>
                  <a:gd name="T8" fmla="*/ 55 w 152"/>
                  <a:gd name="T9" fmla="*/ 19 h 85"/>
                  <a:gd name="T10" fmla="*/ 19 w 152"/>
                  <a:gd name="T11" fmla="*/ 0 h 85"/>
                  <a:gd name="T12" fmla="*/ 0 w 152"/>
                  <a:gd name="T13" fmla="*/ 45 h 85"/>
                  <a:gd name="T14" fmla="*/ 41 w 152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85">
                    <a:moveTo>
                      <a:pt x="41" y="85"/>
                    </a:moveTo>
                    <a:lnTo>
                      <a:pt x="107" y="68"/>
                    </a:lnTo>
                    <a:lnTo>
                      <a:pt x="152" y="68"/>
                    </a:lnTo>
                    <a:lnTo>
                      <a:pt x="109" y="2"/>
                    </a:lnTo>
                    <a:lnTo>
                      <a:pt x="55" y="19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1" y="8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38"/>
              <p:cNvSpPr/>
              <p:nvPr/>
            </p:nvSpPr>
            <p:spPr bwMode="auto">
              <a:xfrm>
                <a:off x="4386018" y="3834744"/>
                <a:ext cx="506046" cy="350777"/>
              </a:xfrm>
              <a:custGeom>
                <a:avLst/>
                <a:gdLst>
                  <a:gd name="T0" fmla="*/ 104 w 104"/>
                  <a:gd name="T1" fmla="*/ 15 h 72"/>
                  <a:gd name="T2" fmla="*/ 69 w 104"/>
                  <a:gd name="T3" fmla="*/ 8 h 72"/>
                  <a:gd name="T4" fmla="*/ 29 w 104"/>
                  <a:gd name="T5" fmla="*/ 0 h 72"/>
                  <a:gd name="T6" fmla="*/ 0 w 104"/>
                  <a:gd name="T7" fmla="*/ 41 h 72"/>
                  <a:gd name="T8" fmla="*/ 36 w 104"/>
                  <a:gd name="T9" fmla="*/ 72 h 72"/>
                  <a:gd name="T10" fmla="*/ 104 w 104"/>
                  <a:gd name="T11" fmla="*/ 1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4" h="72">
                    <a:moveTo>
                      <a:pt x="104" y="15"/>
                    </a:moveTo>
                    <a:lnTo>
                      <a:pt x="69" y="8"/>
                    </a:lnTo>
                    <a:lnTo>
                      <a:pt x="29" y="0"/>
                    </a:lnTo>
                    <a:lnTo>
                      <a:pt x="0" y="41"/>
                    </a:lnTo>
                    <a:lnTo>
                      <a:pt x="36" y="72"/>
                    </a:lnTo>
                    <a:lnTo>
                      <a:pt x="104" y="1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5539222" y="3834744"/>
                <a:ext cx="160574" cy="311803"/>
              </a:xfrm>
              <a:custGeom>
                <a:avLst/>
                <a:gdLst>
                  <a:gd name="T0" fmla="*/ 33 w 33"/>
                  <a:gd name="T1" fmla="*/ 0 h 64"/>
                  <a:gd name="T2" fmla="*/ 0 w 33"/>
                  <a:gd name="T3" fmla="*/ 34 h 64"/>
                  <a:gd name="T4" fmla="*/ 33 w 33"/>
                  <a:gd name="T5" fmla="*/ 64 h 64"/>
                  <a:gd name="T6" fmla="*/ 33 w 33"/>
                  <a:gd name="T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64">
                    <a:moveTo>
                      <a:pt x="33" y="0"/>
                    </a:moveTo>
                    <a:lnTo>
                      <a:pt x="0" y="34"/>
                    </a:lnTo>
                    <a:lnTo>
                      <a:pt x="33" y="6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41"/>
              <p:cNvSpPr/>
              <p:nvPr/>
            </p:nvSpPr>
            <p:spPr bwMode="auto">
              <a:xfrm>
                <a:off x="4872604" y="3596018"/>
                <a:ext cx="457388" cy="263083"/>
              </a:xfrm>
              <a:custGeom>
                <a:avLst/>
                <a:gdLst>
                  <a:gd name="T0" fmla="*/ 94 w 94"/>
                  <a:gd name="T1" fmla="*/ 35 h 54"/>
                  <a:gd name="T2" fmla="*/ 66 w 94"/>
                  <a:gd name="T3" fmla="*/ 0 h 54"/>
                  <a:gd name="T4" fmla="*/ 45 w 94"/>
                  <a:gd name="T5" fmla="*/ 19 h 54"/>
                  <a:gd name="T6" fmla="*/ 0 w 94"/>
                  <a:gd name="T7" fmla="*/ 14 h 54"/>
                  <a:gd name="T8" fmla="*/ 21 w 94"/>
                  <a:gd name="T9" fmla="*/ 54 h 54"/>
                  <a:gd name="T10" fmla="*/ 94 w 94"/>
                  <a:gd name="T11" fmla="*/ 3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54">
                    <a:moveTo>
                      <a:pt x="94" y="35"/>
                    </a:moveTo>
                    <a:lnTo>
                      <a:pt x="66" y="0"/>
                    </a:lnTo>
                    <a:lnTo>
                      <a:pt x="45" y="19"/>
                    </a:lnTo>
                    <a:lnTo>
                      <a:pt x="0" y="14"/>
                    </a:lnTo>
                    <a:lnTo>
                      <a:pt x="21" y="54"/>
                    </a:lnTo>
                    <a:lnTo>
                      <a:pt x="94" y="3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42"/>
              <p:cNvSpPr/>
              <p:nvPr/>
            </p:nvSpPr>
            <p:spPr bwMode="auto">
              <a:xfrm>
                <a:off x="5801980" y="3639868"/>
                <a:ext cx="243291" cy="126670"/>
              </a:xfrm>
              <a:custGeom>
                <a:avLst/>
                <a:gdLst>
                  <a:gd name="T0" fmla="*/ 0 w 50"/>
                  <a:gd name="T1" fmla="*/ 0 h 26"/>
                  <a:gd name="T2" fmla="*/ 41 w 50"/>
                  <a:gd name="T3" fmla="*/ 26 h 26"/>
                  <a:gd name="T4" fmla="*/ 50 w 50"/>
                  <a:gd name="T5" fmla="*/ 0 h 26"/>
                  <a:gd name="T6" fmla="*/ 0 w 50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26">
                    <a:moveTo>
                      <a:pt x="0" y="0"/>
                    </a:moveTo>
                    <a:lnTo>
                      <a:pt x="41" y="26"/>
                    </a:lnTo>
                    <a:lnTo>
                      <a:pt x="5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43"/>
              <p:cNvSpPr/>
              <p:nvPr/>
            </p:nvSpPr>
            <p:spPr bwMode="auto">
              <a:xfrm>
                <a:off x="6001476" y="3742177"/>
                <a:ext cx="525511" cy="116926"/>
              </a:xfrm>
              <a:custGeom>
                <a:avLst/>
                <a:gdLst>
                  <a:gd name="T0" fmla="*/ 108 w 108"/>
                  <a:gd name="T1" fmla="*/ 0 h 24"/>
                  <a:gd name="T2" fmla="*/ 49 w 108"/>
                  <a:gd name="T3" fmla="*/ 3 h 24"/>
                  <a:gd name="T4" fmla="*/ 0 w 108"/>
                  <a:gd name="T5" fmla="*/ 5 h 24"/>
                  <a:gd name="T6" fmla="*/ 61 w 108"/>
                  <a:gd name="T7" fmla="*/ 24 h 24"/>
                  <a:gd name="T8" fmla="*/ 108 w 10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24">
                    <a:moveTo>
                      <a:pt x="108" y="0"/>
                    </a:moveTo>
                    <a:lnTo>
                      <a:pt x="49" y="3"/>
                    </a:lnTo>
                    <a:lnTo>
                      <a:pt x="0" y="5"/>
                    </a:lnTo>
                    <a:lnTo>
                      <a:pt x="61" y="24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任意多边形 23"/>
              <p:cNvSpPr/>
              <p:nvPr/>
            </p:nvSpPr>
            <p:spPr>
              <a:xfrm>
                <a:off x="4651532" y="3369279"/>
                <a:ext cx="3984358" cy="1610358"/>
              </a:xfrm>
              <a:custGeom>
                <a:avLst/>
                <a:gdLst>
                  <a:gd name="connsiteX0" fmla="*/ 211509 w 3984358"/>
                  <a:gd name="connsiteY0" fmla="*/ 259411 h 1610358"/>
                  <a:gd name="connsiteX1" fmla="*/ 221064 w 3984358"/>
                  <a:gd name="connsiteY1" fmla="*/ 294945 h 1610358"/>
                  <a:gd name="connsiteX2" fmla="*/ 11833 w 3984358"/>
                  <a:gd name="connsiteY2" fmla="*/ 372895 h 1610358"/>
                  <a:gd name="connsiteX3" fmla="*/ 0 w 3984358"/>
                  <a:gd name="connsiteY3" fmla="*/ 359798 h 1610358"/>
                  <a:gd name="connsiteX4" fmla="*/ 197454 w 3984358"/>
                  <a:gd name="connsiteY4" fmla="*/ 264562 h 1610358"/>
                  <a:gd name="connsiteX5" fmla="*/ 2271494 w 3984358"/>
                  <a:gd name="connsiteY5" fmla="*/ 90955 h 1610358"/>
                  <a:gd name="connsiteX6" fmla="*/ 2506103 w 3984358"/>
                  <a:gd name="connsiteY6" fmla="*/ 151354 h 1610358"/>
                  <a:gd name="connsiteX7" fmla="*/ 3883790 w 3984358"/>
                  <a:gd name="connsiteY7" fmla="*/ 986043 h 1610358"/>
                  <a:gd name="connsiteX8" fmla="*/ 3984358 w 3984358"/>
                  <a:gd name="connsiteY8" fmla="*/ 1096834 h 1610358"/>
                  <a:gd name="connsiteX9" fmla="*/ 3695280 w 3984358"/>
                  <a:gd name="connsiteY9" fmla="*/ 1254709 h 1610358"/>
                  <a:gd name="connsiteX10" fmla="*/ 3583364 w 3984358"/>
                  <a:gd name="connsiteY10" fmla="*/ 1610358 h 1610358"/>
                  <a:gd name="connsiteX11" fmla="*/ 3330341 w 3984358"/>
                  <a:gd name="connsiteY11" fmla="*/ 1517793 h 1610358"/>
                  <a:gd name="connsiteX12" fmla="*/ 3096779 w 3984358"/>
                  <a:gd name="connsiteY12" fmla="*/ 1079322 h 1610358"/>
                  <a:gd name="connsiteX13" fmla="*/ 3237889 w 3984358"/>
                  <a:gd name="connsiteY13" fmla="*/ 816238 h 1610358"/>
                  <a:gd name="connsiteX14" fmla="*/ 2950805 w 3984358"/>
                  <a:gd name="connsiteY14" fmla="*/ 465463 h 1610358"/>
                  <a:gd name="connsiteX15" fmla="*/ 2571269 w 3984358"/>
                  <a:gd name="connsiteY15" fmla="*/ 270586 h 1610358"/>
                  <a:gd name="connsiteX16" fmla="*/ 2337709 w 3984358"/>
                  <a:gd name="connsiteY16" fmla="*/ 260842 h 1610358"/>
                  <a:gd name="connsiteX17" fmla="*/ 1670396 w 3984358"/>
                  <a:gd name="connsiteY17" fmla="*/ 8301 h 1610358"/>
                  <a:gd name="connsiteX18" fmla="*/ 1850021 w 3984358"/>
                  <a:gd name="connsiteY18" fmla="*/ 17381 h 1610358"/>
                  <a:gd name="connsiteX19" fmla="*/ 2057603 w 3984358"/>
                  <a:gd name="connsiteY19" fmla="*/ 49101 h 1610358"/>
                  <a:gd name="connsiteX20" fmla="*/ 1933842 w 3984358"/>
                  <a:gd name="connsiteY20" fmla="*/ 236483 h 1610358"/>
                  <a:gd name="connsiteX21" fmla="*/ 1442393 w 3984358"/>
                  <a:gd name="connsiteY21" fmla="*/ 270586 h 1610358"/>
                  <a:gd name="connsiteX22" fmla="*/ 1506238 w 3984358"/>
                  <a:gd name="connsiteY22" fmla="*/ 0 h 1610358"/>
                  <a:gd name="connsiteX23" fmla="*/ 1668582 w 3984358"/>
                  <a:gd name="connsiteY23" fmla="*/ 8209 h 1610358"/>
                  <a:gd name="connsiteX24" fmla="*/ 1393735 w 3984358"/>
                  <a:gd name="connsiteY24" fmla="*/ 85454 h 1610358"/>
                  <a:gd name="connsiteX25" fmla="*/ 1260371 w 3984358"/>
                  <a:gd name="connsiteY25" fmla="*/ 12432 h 16103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84358" h="1610358">
                    <a:moveTo>
                      <a:pt x="211509" y="259411"/>
                    </a:moveTo>
                    <a:lnTo>
                      <a:pt x="221064" y="294945"/>
                    </a:lnTo>
                    <a:lnTo>
                      <a:pt x="11833" y="372895"/>
                    </a:lnTo>
                    <a:lnTo>
                      <a:pt x="0" y="359798"/>
                    </a:lnTo>
                    <a:lnTo>
                      <a:pt x="197454" y="264562"/>
                    </a:lnTo>
                    <a:close/>
                    <a:moveTo>
                      <a:pt x="2271494" y="90955"/>
                    </a:moveTo>
                    <a:lnTo>
                      <a:pt x="2506103" y="151354"/>
                    </a:lnTo>
                    <a:cubicBezTo>
                      <a:pt x="3032532" y="315295"/>
                      <a:pt x="3503497" y="605276"/>
                      <a:pt x="3883790" y="986043"/>
                    </a:cubicBezTo>
                    <a:lnTo>
                      <a:pt x="3984358" y="1096834"/>
                    </a:lnTo>
                    <a:lnTo>
                      <a:pt x="3695280" y="1254709"/>
                    </a:lnTo>
                    <a:lnTo>
                      <a:pt x="3583364" y="1610358"/>
                    </a:lnTo>
                    <a:lnTo>
                      <a:pt x="3330341" y="1517793"/>
                    </a:lnTo>
                    <a:lnTo>
                      <a:pt x="3096779" y="1079322"/>
                    </a:lnTo>
                    <a:lnTo>
                      <a:pt x="3237889" y="816238"/>
                    </a:lnTo>
                    <a:lnTo>
                      <a:pt x="2950805" y="465463"/>
                    </a:lnTo>
                    <a:lnTo>
                      <a:pt x="2571269" y="270586"/>
                    </a:lnTo>
                    <a:lnTo>
                      <a:pt x="2337709" y="260842"/>
                    </a:lnTo>
                    <a:close/>
                    <a:moveTo>
                      <a:pt x="1670396" y="8301"/>
                    </a:moveTo>
                    <a:lnTo>
                      <a:pt x="1850021" y="17381"/>
                    </a:lnTo>
                    <a:lnTo>
                      <a:pt x="2057603" y="49101"/>
                    </a:lnTo>
                    <a:lnTo>
                      <a:pt x="1933842" y="236483"/>
                    </a:lnTo>
                    <a:lnTo>
                      <a:pt x="1442393" y="270586"/>
                    </a:lnTo>
                    <a:close/>
                    <a:moveTo>
                      <a:pt x="1506238" y="0"/>
                    </a:moveTo>
                    <a:lnTo>
                      <a:pt x="1668582" y="8209"/>
                    </a:lnTo>
                    <a:lnTo>
                      <a:pt x="1393735" y="85454"/>
                    </a:lnTo>
                    <a:lnTo>
                      <a:pt x="1260371" y="1243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2" name="TextBox 1"/>
          <p:cNvSpPr txBox="1"/>
          <p:nvPr/>
        </p:nvSpPr>
        <p:spPr>
          <a:xfrm>
            <a:off x="382270" y="1050290"/>
            <a:ext cx="5198110" cy="283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2"/>
                </a:solidFill>
                <a:latin typeface="Arial" charset="0"/>
                <a:ea typeface="微软雅黑 Light" charset="0"/>
                <a:cs typeface="Segoe UI Light" pitchFamily="34" charset="0"/>
              </a:rPr>
              <a:t>Ha</a:t>
            </a:r>
            <a:r>
              <a:rPr lang="en-US" altLang="zh-CN" sz="2000" b="1" dirty="0" smtClean="0">
                <a:solidFill>
                  <a:schemeClr val="accent2"/>
                </a:solidFill>
                <a:latin typeface="Arial" charset="0"/>
                <a:ea typeface="微软雅黑 Light" charset="0"/>
                <a:cs typeface="Segoe UI Light" pitchFamily="34" charset="0"/>
              </a:rPr>
              <a:t>ve</a:t>
            </a:r>
            <a:r>
              <a:rPr lang="zh-CN" altLang="en-US" sz="2000" b="1" dirty="0" smtClean="0">
                <a:solidFill>
                  <a:schemeClr val="accent2"/>
                </a:solidFill>
                <a:latin typeface="Arial" charset="0"/>
                <a:ea typeface="微软雅黑 Light" charset="0"/>
                <a:cs typeface="Segoe UI Light" pitchFamily="34" charset="0"/>
              </a:rPr>
              <a:t> layouted</a:t>
            </a:r>
            <a:r>
              <a:rPr lang="en-US" altLang="zh-CN" sz="2000" b="1" dirty="0" smtClean="0">
                <a:solidFill>
                  <a:schemeClr val="accent2"/>
                </a:solidFill>
                <a:latin typeface="Arial" charset="0"/>
                <a:ea typeface="微软雅黑 Light" charset="0"/>
                <a:cs typeface="Segoe UI Light" pitchFamily="34" charset="0"/>
              </a:rPr>
              <a:t> the whole</a:t>
            </a:r>
            <a:r>
              <a:rPr lang="zh-CN" altLang="en-US" sz="2000" b="1" dirty="0" smtClean="0">
                <a:solidFill>
                  <a:schemeClr val="accent2"/>
                </a:solidFill>
                <a:latin typeface="Arial" charset="0"/>
                <a:ea typeface="微软雅黑 Light" charset="0"/>
                <a:cs typeface="Segoe UI Light" pitchFamily="34" charset="0"/>
              </a:rPr>
              <a:t> Asia Pacific and the Far East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Since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2016,Roidmi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has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respectively sale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d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the products to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US, Europe countries,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South Korea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Russia 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and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South America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through the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distributor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and the advantages of proprietary channels,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have gotten</a:t>
            </a: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a leap 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ct val="150000"/>
              </a:lnSpc>
            </a:pPr>
            <a:r>
              <a:rPr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forward growth.</a:t>
            </a:r>
          </a:p>
        </p:txBody>
      </p:sp>
      <p:sp>
        <p:nvSpPr>
          <p:cNvPr id="25" name="矩形 24"/>
          <p:cNvSpPr/>
          <p:nvPr/>
        </p:nvSpPr>
        <p:spPr>
          <a:xfrm>
            <a:off x="7021652" y="1381355"/>
            <a:ext cx="2476012" cy="293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D4262E"/>
                </a:solidFill>
              </a:ln>
              <a:solidFill>
                <a:srgbClr val="D4262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021652" y="1783482"/>
            <a:ext cx="1396720" cy="293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035800" y="2632075"/>
            <a:ext cx="502920" cy="2933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1"/>
          <p:cNvSpPr txBox="1"/>
          <p:nvPr/>
        </p:nvSpPr>
        <p:spPr>
          <a:xfrm>
            <a:off x="6076359" y="1269574"/>
            <a:ext cx="748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Aisa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5104130" y="1624330"/>
            <a:ext cx="172021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North  America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4859020" y="2033905"/>
            <a:ext cx="19786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Europe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9497664" y="1266953"/>
            <a:ext cx="1534308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600" b="1" dirty="0" smtClean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target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40</a:t>
            </a:r>
            <a:r>
              <a:rPr sz="1600" b="1" dirty="0" smtClean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%</a:t>
            </a:r>
          </a:p>
        </p:txBody>
      </p:sp>
      <p:sp>
        <p:nvSpPr>
          <p:cNvPr id="36" name="TextBox 1"/>
          <p:cNvSpPr txBox="1"/>
          <p:nvPr/>
        </p:nvSpPr>
        <p:spPr>
          <a:xfrm>
            <a:off x="8418372" y="1678306"/>
            <a:ext cx="152890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600" b="1" dirty="0" smtClean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target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3</a:t>
            </a:r>
            <a:r>
              <a:rPr sz="1600" b="1" dirty="0" smtClean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0%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8235315" y="2157095"/>
            <a:ext cx="156273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600" b="1" dirty="0" smtClean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target </a:t>
            </a:r>
            <a:r>
              <a:rPr lang="en-US" sz="1600" b="1" dirty="0" smtClean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20</a:t>
            </a:r>
            <a:r>
              <a:rPr sz="1600" b="1" dirty="0" smtClean="0">
                <a:solidFill>
                  <a:schemeClr val="tx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%</a:t>
            </a:r>
          </a:p>
        </p:txBody>
      </p:sp>
      <p:sp>
        <p:nvSpPr>
          <p:cNvPr id="2" name="矩形 1"/>
          <p:cNvSpPr/>
          <p:nvPr/>
        </p:nvSpPr>
        <p:spPr>
          <a:xfrm>
            <a:off x="7009765" y="2232025"/>
            <a:ext cx="993140" cy="29337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97575" y="2633980"/>
            <a:ext cx="934085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charset="0"/>
              </a:rPr>
              <a:t>Others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67955" y="2647315"/>
            <a:ext cx="161671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latin typeface="Arial" charset="0"/>
              </a:rPr>
              <a:t> target 10%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 bldLvl="0" animBg="1"/>
      <p:bldP spid="27" grpId="0" bldLvl="0" animBg="1"/>
      <p:bldP spid="28" grpId="0" bldLvl="0" animBg="1"/>
      <p:bldP spid="30" grpId="0"/>
      <p:bldP spid="31" grpId="0"/>
      <p:bldP spid="32" grpId="0"/>
      <p:bldP spid="35" grpId="0"/>
      <p:bldP spid="36" grpId="0"/>
      <p:bldP spid="37" grpId="0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96566" y="440679"/>
            <a:ext cx="250825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Global Strategy 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1684020" y="926465"/>
            <a:ext cx="8866505" cy="4409440"/>
            <a:chOff x="1903413" y="2098675"/>
            <a:chExt cx="5343526" cy="2657476"/>
          </a:xfrm>
          <a:solidFill>
            <a:schemeClr val="bg1">
              <a:lumMod val="75000"/>
            </a:schemeClr>
          </a:solidFill>
        </p:grpSpPr>
        <p:sp>
          <p:nvSpPr>
            <p:cNvPr id="21" name="Freeform 5"/>
            <p:cNvSpPr/>
            <p:nvPr/>
          </p:nvSpPr>
          <p:spPr bwMode="auto">
            <a:xfrm>
              <a:off x="6116638" y="3984625"/>
              <a:ext cx="604838" cy="466725"/>
            </a:xfrm>
            <a:custGeom>
              <a:avLst/>
              <a:gdLst>
                <a:gd name="T0" fmla="*/ 277 w 381"/>
                <a:gd name="T1" fmla="*/ 0 h 294"/>
                <a:gd name="T2" fmla="*/ 263 w 381"/>
                <a:gd name="T3" fmla="*/ 76 h 294"/>
                <a:gd name="T4" fmla="*/ 220 w 381"/>
                <a:gd name="T5" fmla="*/ 52 h 294"/>
                <a:gd name="T6" fmla="*/ 220 w 381"/>
                <a:gd name="T7" fmla="*/ 16 h 294"/>
                <a:gd name="T8" fmla="*/ 187 w 381"/>
                <a:gd name="T9" fmla="*/ 9 h 294"/>
                <a:gd name="T10" fmla="*/ 149 w 381"/>
                <a:gd name="T11" fmla="*/ 40 h 294"/>
                <a:gd name="T12" fmla="*/ 125 w 381"/>
                <a:gd name="T13" fmla="*/ 28 h 294"/>
                <a:gd name="T14" fmla="*/ 73 w 381"/>
                <a:gd name="T15" fmla="*/ 76 h 294"/>
                <a:gd name="T16" fmla="*/ 73 w 381"/>
                <a:gd name="T17" fmla="*/ 76 h 294"/>
                <a:gd name="T18" fmla="*/ 0 w 381"/>
                <a:gd name="T19" fmla="*/ 114 h 294"/>
                <a:gd name="T20" fmla="*/ 0 w 381"/>
                <a:gd name="T21" fmla="*/ 116 h 294"/>
                <a:gd name="T22" fmla="*/ 0 w 381"/>
                <a:gd name="T23" fmla="*/ 116 h 294"/>
                <a:gd name="T24" fmla="*/ 5 w 381"/>
                <a:gd name="T25" fmla="*/ 194 h 294"/>
                <a:gd name="T26" fmla="*/ 5 w 381"/>
                <a:gd name="T27" fmla="*/ 194 h 294"/>
                <a:gd name="T28" fmla="*/ 40 w 381"/>
                <a:gd name="T29" fmla="*/ 246 h 294"/>
                <a:gd name="T30" fmla="*/ 139 w 381"/>
                <a:gd name="T31" fmla="*/ 204 h 294"/>
                <a:gd name="T32" fmla="*/ 225 w 381"/>
                <a:gd name="T33" fmla="*/ 227 h 294"/>
                <a:gd name="T34" fmla="*/ 291 w 381"/>
                <a:gd name="T35" fmla="*/ 294 h 294"/>
                <a:gd name="T36" fmla="*/ 345 w 381"/>
                <a:gd name="T37" fmla="*/ 275 h 294"/>
                <a:gd name="T38" fmla="*/ 381 w 381"/>
                <a:gd name="T39" fmla="*/ 161 h 294"/>
                <a:gd name="T40" fmla="*/ 315 w 381"/>
                <a:gd name="T41" fmla="*/ 83 h 294"/>
                <a:gd name="T42" fmla="*/ 277 w 381"/>
                <a:gd name="T4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81" h="294">
                  <a:moveTo>
                    <a:pt x="277" y="0"/>
                  </a:moveTo>
                  <a:lnTo>
                    <a:pt x="263" y="76"/>
                  </a:lnTo>
                  <a:lnTo>
                    <a:pt x="220" y="52"/>
                  </a:lnTo>
                  <a:lnTo>
                    <a:pt x="220" y="16"/>
                  </a:lnTo>
                  <a:lnTo>
                    <a:pt x="187" y="9"/>
                  </a:lnTo>
                  <a:lnTo>
                    <a:pt x="149" y="40"/>
                  </a:lnTo>
                  <a:lnTo>
                    <a:pt x="125" y="28"/>
                  </a:lnTo>
                  <a:lnTo>
                    <a:pt x="73" y="76"/>
                  </a:lnTo>
                  <a:lnTo>
                    <a:pt x="73" y="76"/>
                  </a:lnTo>
                  <a:lnTo>
                    <a:pt x="0" y="114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5" y="194"/>
                  </a:lnTo>
                  <a:lnTo>
                    <a:pt x="5" y="194"/>
                  </a:lnTo>
                  <a:lnTo>
                    <a:pt x="40" y="246"/>
                  </a:lnTo>
                  <a:lnTo>
                    <a:pt x="139" y="204"/>
                  </a:lnTo>
                  <a:lnTo>
                    <a:pt x="225" y="227"/>
                  </a:lnTo>
                  <a:lnTo>
                    <a:pt x="291" y="294"/>
                  </a:lnTo>
                  <a:lnTo>
                    <a:pt x="345" y="275"/>
                  </a:lnTo>
                  <a:lnTo>
                    <a:pt x="381" y="161"/>
                  </a:lnTo>
                  <a:lnTo>
                    <a:pt x="315" y="8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6913563" y="4481513"/>
              <a:ext cx="123825" cy="109538"/>
            </a:xfrm>
            <a:custGeom>
              <a:avLst/>
              <a:gdLst>
                <a:gd name="T0" fmla="*/ 0 w 78"/>
                <a:gd name="T1" fmla="*/ 57 h 69"/>
                <a:gd name="T2" fmla="*/ 33 w 78"/>
                <a:gd name="T3" fmla="*/ 69 h 69"/>
                <a:gd name="T4" fmla="*/ 59 w 78"/>
                <a:gd name="T5" fmla="*/ 28 h 69"/>
                <a:gd name="T6" fmla="*/ 78 w 78"/>
                <a:gd name="T7" fmla="*/ 0 h 69"/>
                <a:gd name="T8" fmla="*/ 26 w 78"/>
                <a:gd name="T9" fmla="*/ 19 h 69"/>
                <a:gd name="T10" fmla="*/ 0 w 78"/>
                <a:gd name="T11" fmla="*/ 5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9">
                  <a:moveTo>
                    <a:pt x="0" y="57"/>
                  </a:moveTo>
                  <a:lnTo>
                    <a:pt x="33" y="69"/>
                  </a:lnTo>
                  <a:lnTo>
                    <a:pt x="59" y="28"/>
                  </a:lnTo>
                  <a:lnTo>
                    <a:pt x="78" y="0"/>
                  </a:lnTo>
                  <a:lnTo>
                    <a:pt x="26" y="19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7021513" y="4383088"/>
              <a:ext cx="87313" cy="98425"/>
            </a:xfrm>
            <a:custGeom>
              <a:avLst/>
              <a:gdLst>
                <a:gd name="T0" fmla="*/ 5 w 55"/>
                <a:gd name="T1" fmla="*/ 33 h 62"/>
                <a:gd name="T2" fmla="*/ 10 w 55"/>
                <a:gd name="T3" fmla="*/ 62 h 62"/>
                <a:gd name="T4" fmla="*/ 55 w 55"/>
                <a:gd name="T5" fmla="*/ 24 h 62"/>
                <a:gd name="T6" fmla="*/ 0 w 55"/>
                <a:gd name="T7" fmla="*/ 0 h 62"/>
                <a:gd name="T8" fmla="*/ 5 w 55"/>
                <a:gd name="T9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2">
                  <a:moveTo>
                    <a:pt x="5" y="33"/>
                  </a:moveTo>
                  <a:lnTo>
                    <a:pt x="10" y="62"/>
                  </a:lnTo>
                  <a:lnTo>
                    <a:pt x="55" y="24"/>
                  </a:lnTo>
                  <a:lnTo>
                    <a:pt x="0" y="0"/>
                  </a:lnTo>
                  <a:lnTo>
                    <a:pt x="5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6053138" y="3716338"/>
              <a:ext cx="142875" cy="174625"/>
            </a:xfrm>
            <a:custGeom>
              <a:avLst/>
              <a:gdLst>
                <a:gd name="T0" fmla="*/ 37 w 90"/>
                <a:gd name="T1" fmla="*/ 34 h 110"/>
                <a:gd name="T2" fmla="*/ 37 w 90"/>
                <a:gd name="T3" fmla="*/ 34 h 110"/>
                <a:gd name="T4" fmla="*/ 2 w 90"/>
                <a:gd name="T5" fmla="*/ 46 h 110"/>
                <a:gd name="T6" fmla="*/ 0 w 90"/>
                <a:gd name="T7" fmla="*/ 88 h 110"/>
                <a:gd name="T8" fmla="*/ 35 w 90"/>
                <a:gd name="T9" fmla="*/ 110 h 110"/>
                <a:gd name="T10" fmla="*/ 75 w 90"/>
                <a:gd name="T11" fmla="*/ 91 h 110"/>
                <a:gd name="T12" fmla="*/ 90 w 90"/>
                <a:gd name="T13" fmla="*/ 53 h 110"/>
                <a:gd name="T14" fmla="*/ 75 w 90"/>
                <a:gd name="T15" fmla="*/ 0 h 110"/>
                <a:gd name="T16" fmla="*/ 37 w 90"/>
                <a:gd name="T17" fmla="*/ 3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10">
                  <a:moveTo>
                    <a:pt x="37" y="34"/>
                  </a:moveTo>
                  <a:lnTo>
                    <a:pt x="37" y="34"/>
                  </a:lnTo>
                  <a:lnTo>
                    <a:pt x="2" y="46"/>
                  </a:lnTo>
                  <a:lnTo>
                    <a:pt x="0" y="88"/>
                  </a:lnTo>
                  <a:lnTo>
                    <a:pt x="35" y="110"/>
                  </a:lnTo>
                  <a:lnTo>
                    <a:pt x="75" y="91"/>
                  </a:lnTo>
                  <a:lnTo>
                    <a:pt x="90" y="53"/>
                  </a:lnTo>
                  <a:lnTo>
                    <a:pt x="75" y="0"/>
                  </a:lnTo>
                  <a:lnTo>
                    <a:pt x="37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5842001" y="3735388"/>
              <a:ext cx="161925" cy="173038"/>
            </a:xfrm>
            <a:custGeom>
              <a:avLst/>
              <a:gdLst>
                <a:gd name="T0" fmla="*/ 38 w 102"/>
                <a:gd name="T1" fmla="*/ 19 h 109"/>
                <a:gd name="T2" fmla="*/ 0 w 102"/>
                <a:gd name="T3" fmla="*/ 0 h 109"/>
                <a:gd name="T4" fmla="*/ 45 w 102"/>
                <a:gd name="T5" fmla="*/ 71 h 109"/>
                <a:gd name="T6" fmla="*/ 102 w 102"/>
                <a:gd name="T7" fmla="*/ 109 h 109"/>
                <a:gd name="T8" fmla="*/ 78 w 102"/>
                <a:gd name="T9" fmla="*/ 57 h 109"/>
                <a:gd name="T10" fmla="*/ 38 w 102"/>
                <a:gd name="T11" fmla="*/ 1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09">
                  <a:moveTo>
                    <a:pt x="38" y="19"/>
                  </a:moveTo>
                  <a:lnTo>
                    <a:pt x="0" y="0"/>
                  </a:lnTo>
                  <a:lnTo>
                    <a:pt x="45" y="71"/>
                  </a:lnTo>
                  <a:lnTo>
                    <a:pt x="102" y="109"/>
                  </a:lnTo>
                  <a:lnTo>
                    <a:pt x="78" y="57"/>
                  </a:lnTo>
                  <a:lnTo>
                    <a:pt x="38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6003926" y="3908425"/>
              <a:ext cx="157163" cy="53975"/>
            </a:xfrm>
            <a:custGeom>
              <a:avLst/>
              <a:gdLst>
                <a:gd name="T0" fmla="*/ 80 w 99"/>
                <a:gd name="T1" fmla="*/ 12 h 34"/>
                <a:gd name="T2" fmla="*/ 47 w 99"/>
                <a:gd name="T3" fmla="*/ 8 h 34"/>
                <a:gd name="T4" fmla="*/ 0 w 99"/>
                <a:gd name="T5" fmla="*/ 0 h 34"/>
                <a:gd name="T6" fmla="*/ 28 w 99"/>
                <a:gd name="T7" fmla="*/ 29 h 34"/>
                <a:gd name="T8" fmla="*/ 68 w 99"/>
                <a:gd name="T9" fmla="*/ 31 h 34"/>
                <a:gd name="T10" fmla="*/ 99 w 99"/>
                <a:gd name="T11" fmla="*/ 34 h 34"/>
                <a:gd name="T12" fmla="*/ 80 w 99"/>
                <a:gd name="T13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4">
                  <a:moveTo>
                    <a:pt x="80" y="12"/>
                  </a:moveTo>
                  <a:lnTo>
                    <a:pt x="47" y="8"/>
                  </a:lnTo>
                  <a:lnTo>
                    <a:pt x="0" y="0"/>
                  </a:lnTo>
                  <a:lnTo>
                    <a:pt x="28" y="29"/>
                  </a:lnTo>
                  <a:lnTo>
                    <a:pt x="68" y="31"/>
                  </a:lnTo>
                  <a:lnTo>
                    <a:pt x="99" y="34"/>
                  </a:lnTo>
                  <a:lnTo>
                    <a:pt x="8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6196013" y="3800475"/>
              <a:ext cx="107950" cy="120650"/>
            </a:xfrm>
            <a:custGeom>
              <a:avLst/>
              <a:gdLst>
                <a:gd name="T0" fmla="*/ 0 w 68"/>
                <a:gd name="T1" fmla="*/ 45 h 76"/>
                <a:gd name="T2" fmla="*/ 7 w 68"/>
                <a:gd name="T3" fmla="*/ 76 h 76"/>
                <a:gd name="T4" fmla="*/ 18 w 68"/>
                <a:gd name="T5" fmla="*/ 47 h 76"/>
                <a:gd name="T6" fmla="*/ 40 w 68"/>
                <a:gd name="T7" fmla="*/ 57 h 76"/>
                <a:gd name="T8" fmla="*/ 23 w 68"/>
                <a:gd name="T9" fmla="*/ 26 h 76"/>
                <a:gd name="T10" fmla="*/ 42 w 68"/>
                <a:gd name="T11" fmla="*/ 19 h 76"/>
                <a:gd name="T12" fmla="*/ 35 w 68"/>
                <a:gd name="T13" fmla="*/ 7 h 76"/>
                <a:gd name="T14" fmla="*/ 68 w 68"/>
                <a:gd name="T15" fmla="*/ 2 h 76"/>
                <a:gd name="T16" fmla="*/ 26 w 68"/>
                <a:gd name="T17" fmla="*/ 0 h 76"/>
                <a:gd name="T18" fmla="*/ 7 w 68"/>
                <a:gd name="T19" fmla="*/ 7 h 76"/>
                <a:gd name="T20" fmla="*/ 0 w 68"/>
                <a:gd name="T21" fmla="*/ 4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76">
                  <a:moveTo>
                    <a:pt x="0" y="45"/>
                  </a:moveTo>
                  <a:lnTo>
                    <a:pt x="7" y="76"/>
                  </a:lnTo>
                  <a:lnTo>
                    <a:pt x="18" y="47"/>
                  </a:lnTo>
                  <a:lnTo>
                    <a:pt x="40" y="57"/>
                  </a:lnTo>
                  <a:lnTo>
                    <a:pt x="23" y="26"/>
                  </a:lnTo>
                  <a:lnTo>
                    <a:pt x="42" y="19"/>
                  </a:lnTo>
                  <a:lnTo>
                    <a:pt x="35" y="7"/>
                  </a:lnTo>
                  <a:lnTo>
                    <a:pt x="68" y="2"/>
                  </a:lnTo>
                  <a:lnTo>
                    <a:pt x="26" y="0"/>
                  </a:lnTo>
                  <a:lnTo>
                    <a:pt x="7" y="7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6218238" y="3517900"/>
              <a:ext cx="115888" cy="214313"/>
            </a:xfrm>
            <a:custGeom>
              <a:avLst/>
              <a:gdLst>
                <a:gd name="T0" fmla="*/ 9 w 73"/>
                <a:gd name="T1" fmla="*/ 102 h 135"/>
                <a:gd name="T2" fmla="*/ 42 w 73"/>
                <a:gd name="T3" fmla="*/ 135 h 135"/>
                <a:gd name="T4" fmla="*/ 73 w 73"/>
                <a:gd name="T5" fmla="*/ 106 h 135"/>
                <a:gd name="T6" fmla="*/ 26 w 73"/>
                <a:gd name="T7" fmla="*/ 61 h 135"/>
                <a:gd name="T8" fmla="*/ 9 w 73"/>
                <a:gd name="T9" fmla="*/ 0 h 135"/>
                <a:gd name="T10" fmla="*/ 0 w 73"/>
                <a:gd name="T11" fmla="*/ 45 h 135"/>
                <a:gd name="T12" fmla="*/ 9 w 73"/>
                <a:gd name="T13" fmla="*/ 10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35">
                  <a:moveTo>
                    <a:pt x="9" y="102"/>
                  </a:moveTo>
                  <a:lnTo>
                    <a:pt x="42" y="135"/>
                  </a:lnTo>
                  <a:lnTo>
                    <a:pt x="73" y="106"/>
                  </a:lnTo>
                  <a:lnTo>
                    <a:pt x="26" y="61"/>
                  </a:lnTo>
                  <a:lnTo>
                    <a:pt x="9" y="0"/>
                  </a:lnTo>
                  <a:lnTo>
                    <a:pt x="0" y="45"/>
                  </a:lnTo>
                  <a:lnTo>
                    <a:pt x="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6380163" y="3811588"/>
              <a:ext cx="284163" cy="180975"/>
            </a:xfrm>
            <a:custGeom>
              <a:avLst/>
              <a:gdLst>
                <a:gd name="T0" fmla="*/ 59 w 179"/>
                <a:gd name="T1" fmla="*/ 23 h 114"/>
                <a:gd name="T2" fmla="*/ 37 w 179"/>
                <a:gd name="T3" fmla="*/ 31 h 114"/>
                <a:gd name="T4" fmla="*/ 30 w 179"/>
                <a:gd name="T5" fmla="*/ 0 h 114"/>
                <a:gd name="T6" fmla="*/ 0 w 179"/>
                <a:gd name="T7" fmla="*/ 16 h 114"/>
                <a:gd name="T8" fmla="*/ 21 w 179"/>
                <a:gd name="T9" fmla="*/ 45 h 114"/>
                <a:gd name="T10" fmla="*/ 63 w 179"/>
                <a:gd name="T11" fmla="*/ 50 h 114"/>
                <a:gd name="T12" fmla="*/ 75 w 179"/>
                <a:gd name="T13" fmla="*/ 85 h 114"/>
                <a:gd name="T14" fmla="*/ 106 w 179"/>
                <a:gd name="T15" fmla="*/ 95 h 114"/>
                <a:gd name="T16" fmla="*/ 134 w 179"/>
                <a:gd name="T17" fmla="*/ 83 h 114"/>
                <a:gd name="T18" fmla="*/ 179 w 179"/>
                <a:gd name="T19" fmla="*/ 114 h 114"/>
                <a:gd name="T20" fmla="*/ 158 w 179"/>
                <a:gd name="T21" fmla="*/ 59 h 114"/>
                <a:gd name="T22" fmla="*/ 92 w 179"/>
                <a:gd name="T23" fmla="*/ 23 h 114"/>
                <a:gd name="T24" fmla="*/ 59 w 179"/>
                <a:gd name="T25" fmla="*/ 2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14">
                  <a:moveTo>
                    <a:pt x="59" y="23"/>
                  </a:moveTo>
                  <a:lnTo>
                    <a:pt x="37" y="31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21" y="45"/>
                  </a:lnTo>
                  <a:lnTo>
                    <a:pt x="63" y="50"/>
                  </a:lnTo>
                  <a:lnTo>
                    <a:pt x="75" y="85"/>
                  </a:lnTo>
                  <a:lnTo>
                    <a:pt x="106" y="95"/>
                  </a:lnTo>
                  <a:lnTo>
                    <a:pt x="134" y="83"/>
                  </a:lnTo>
                  <a:lnTo>
                    <a:pt x="179" y="114"/>
                  </a:lnTo>
                  <a:lnTo>
                    <a:pt x="158" y="59"/>
                  </a:lnTo>
                  <a:lnTo>
                    <a:pt x="92" y="23"/>
                  </a:lnTo>
                  <a:lnTo>
                    <a:pt x="5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"/>
            <p:cNvSpPr/>
            <p:nvPr/>
          </p:nvSpPr>
          <p:spPr bwMode="auto">
            <a:xfrm>
              <a:off x="5883276" y="3679825"/>
              <a:ext cx="90488" cy="109538"/>
            </a:xfrm>
            <a:custGeom>
              <a:avLst/>
              <a:gdLst>
                <a:gd name="T0" fmla="*/ 57 w 57"/>
                <a:gd name="T1" fmla="*/ 69 h 69"/>
                <a:gd name="T2" fmla="*/ 50 w 57"/>
                <a:gd name="T3" fmla="*/ 35 h 69"/>
                <a:gd name="T4" fmla="*/ 0 w 57"/>
                <a:gd name="T5" fmla="*/ 0 h 69"/>
                <a:gd name="T6" fmla="*/ 28 w 57"/>
                <a:gd name="T7" fmla="*/ 57 h 69"/>
                <a:gd name="T8" fmla="*/ 57 w 57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57" y="69"/>
                  </a:moveTo>
                  <a:lnTo>
                    <a:pt x="50" y="35"/>
                  </a:lnTo>
                  <a:lnTo>
                    <a:pt x="0" y="0"/>
                  </a:lnTo>
                  <a:lnTo>
                    <a:pt x="28" y="57"/>
                  </a:lnTo>
                  <a:lnTo>
                    <a:pt x="57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4786313" y="3309938"/>
              <a:ext cx="360363" cy="106363"/>
            </a:xfrm>
            <a:custGeom>
              <a:avLst/>
              <a:gdLst>
                <a:gd name="T0" fmla="*/ 116 w 227"/>
                <a:gd name="T1" fmla="*/ 0 h 67"/>
                <a:gd name="T2" fmla="*/ 59 w 227"/>
                <a:gd name="T3" fmla="*/ 17 h 67"/>
                <a:gd name="T4" fmla="*/ 0 w 227"/>
                <a:gd name="T5" fmla="*/ 3 h 67"/>
                <a:gd name="T6" fmla="*/ 90 w 227"/>
                <a:gd name="T7" fmla="*/ 67 h 67"/>
                <a:gd name="T8" fmla="*/ 80 w 227"/>
                <a:gd name="T9" fmla="*/ 34 h 67"/>
                <a:gd name="T10" fmla="*/ 106 w 227"/>
                <a:gd name="T11" fmla="*/ 55 h 67"/>
                <a:gd name="T12" fmla="*/ 227 w 227"/>
                <a:gd name="T13" fmla="*/ 22 h 67"/>
                <a:gd name="T14" fmla="*/ 116 w 227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7" h="67">
                  <a:moveTo>
                    <a:pt x="116" y="0"/>
                  </a:moveTo>
                  <a:lnTo>
                    <a:pt x="59" y="17"/>
                  </a:lnTo>
                  <a:lnTo>
                    <a:pt x="0" y="3"/>
                  </a:lnTo>
                  <a:lnTo>
                    <a:pt x="90" y="67"/>
                  </a:lnTo>
                  <a:lnTo>
                    <a:pt x="80" y="34"/>
                  </a:lnTo>
                  <a:lnTo>
                    <a:pt x="106" y="55"/>
                  </a:lnTo>
                  <a:lnTo>
                    <a:pt x="227" y="2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6"/>
            <p:cNvSpPr/>
            <p:nvPr/>
          </p:nvSpPr>
          <p:spPr bwMode="auto">
            <a:xfrm>
              <a:off x="4954588" y="3344863"/>
              <a:ext cx="346075" cy="269875"/>
            </a:xfrm>
            <a:custGeom>
              <a:avLst/>
              <a:gdLst>
                <a:gd name="T0" fmla="*/ 48 w 218"/>
                <a:gd name="T1" fmla="*/ 97 h 170"/>
                <a:gd name="T2" fmla="*/ 71 w 218"/>
                <a:gd name="T3" fmla="*/ 170 h 170"/>
                <a:gd name="T4" fmla="*/ 218 w 218"/>
                <a:gd name="T5" fmla="*/ 106 h 170"/>
                <a:gd name="T6" fmla="*/ 218 w 218"/>
                <a:gd name="T7" fmla="*/ 106 h 170"/>
                <a:gd name="T8" fmla="*/ 204 w 218"/>
                <a:gd name="T9" fmla="*/ 52 h 170"/>
                <a:gd name="T10" fmla="*/ 159 w 218"/>
                <a:gd name="T11" fmla="*/ 52 h 170"/>
                <a:gd name="T12" fmla="*/ 121 w 218"/>
                <a:gd name="T13" fmla="*/ 0 h 170"/>
                <a:gd name="T14" fmla="*/ 0 w 218"/>
                <a:gd name="T15" fmla="*/ 33 h 170"/>
                <a:gd name="T16" fmla="*/ 48 w 218"/>
                <a:gd name="T17" fmla="*/ 9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70">
                  <a:moveTo>
                    <a:pt x="48" y="97"/>
                  </a:moveTo>
                  <a:lnTo>
                    <a:pt x="71" y="170"/>
                  </a:lnTo>
                  <a:lnTo>
                    <a:pt x="218" y="106"/>
                  </a:lnTo>
                  <a:lnTo>
                    <a:pt x="218" y="106"/>
                  </a:lnTo>
                  <a:lnTo>
                    <a:pt x="204" y="52"/>
                  </a:lnTo>
                  <a:lnTo>
                    <a:pt x="159" y="52"/>
                  </a:lnTo>
                  <a:lnTo>
                    <a:pt x="121" y="0"/>
                  </a:lnTo>
                  <a:lnTo>
                    <a:pt x="0" y="33"/>
                  </a:lnTo>
                  <a:lnTo>
                    <a:pt x="48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6364288" y="3155950"/>
              <a:ext cx="180975" cy="177800"/>
            </a:xfrm>
            <a:custGeom>
              <a:avLst/>
              <a:gdLst>
                <a:gd name="T0" fmla="*/ 81 w 114"/>
                <a:gd name="T1" fmla="*/ 45 h 112"/>
                <a:gd name="T2" fmla="*/ 40 w 114"/>
                <a:gd name="T3" fmla="*/ 55 h 112"/>
                <a:gd name="T4" fmla="*/ 0 w 114"/>
                <a:gd name="T5" fmla="*/ 83 h 112"/>
                <a:gd name="T6" fmla="*/ 2 w 114"/>
                <a:gd name="T7" fmla="*/ 112 h 112"/>
                <a:gd name="T8" fmla="*/ 81 w 114"/>
                <a:gd name="T9" fmla="*/ 78 h 112"/>
                <a:gd name="T10" fmla="*/ 114 w 114"/>
                <a:gd name="T11" fmla="*/ 38 h 112"/>
                <a:gd name="T12" fmla="*/ 114 w 114"/>
                <a:gd name="T13" fmla="*/ 0 h 112"/>
                <a:gd name="T14" fmla="*/ 102 w 114"/>
                <a:gd name="T15" fmla="*/ 2 h 112"/>
                <a:gd name="T16" fmla="*/ 102 w 114"/>
                <a:gd name="T17" fmla="*/ 2 h 112"/>
                <a:gd name="T18" fmla="*/ 81 w 114"/>
                <a:gd name="T19" fmla="*/ 4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2">
                  <a:moveTo>
                    <a:pt x="81" y="45"/>
                  </a:moveTo>
                  <a:lnTo>
                    <a:pt x="40" y="55"/>
                  </a:lnTo>
                  <a:lnTo>
                    <a:pt x="0" y="83"/>
                  </a:lnTo>
                  <a:lnTo>
                    <a:pt x="2" y="112"/>
                  </a:lnTo>
                  <a:lnTo>
                    <a:pt x="81" y="78"/>
                  </a:lnTo>
                  <a:lnTo>
                    <a:pt x="114" y="38"/>
                  </a:lnTo>
                  <a:lnTo>
                    <a:pt x="114" y="0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8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8"/>
            <p:cNvSpPr/>
            <p:nvPr/>
          </p:nvSpPr>
          <p:spPr bwMode="auto">
            <a:xfrm>
              <a:off x="6521451" y="3073400"/>
              <a:ext cx="98425" cy="82550"/>
            </a:xfrm>
            <a:custGeom>
              <a:avLst/>
              <a:gdLst>
                <a:gd name="T0" fmla="*/ 24 w 62"/>
                <a:gd name="T1" fmla="*/ 40 h 52"/>
                <a:gd name="T2" fmla="*/ 43 w 62"/>
                <a:gd name="T3" fmla="*/ 28 h 52"/>
                <a:gd name="T4" fmla="*/ 62 w 62"/>
                <a:gd name="T5" fmla="*/ 17 h 52"/>
                <a:gd name="T6" fmla="*/ 19 w 62"/>
                <a:gd name="T7" fmla="*/ 0 h 52"/>
                <a:gd name="T8" fmla="*/ 0 w 62"/>
                <a:gd name="T9" fmla="*/ 35 h 52"/>
                <a:gd name="T10" fmla="*/ 15 w 62"/>
                <a:gd name="T11" fmla="*/ 52 h 52"/>
                <a:gd name="T12" fmla="*/ 24 w 62"/>
                <a:gd name="T13" fmla="*/ 40 h 52"/>
                <a:gd name="T14" fmla="*/ 24 w 62"/>
                <a:gd name="T1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2">
                  <a:moveTo>
                    <a:pt x="24" y="40"/>
                  </a:moveTo>
                  <a:lnTo>
                    <a:pt x="43" y="28"/>
                  </a:lnTo>
                  <a:lnTo>
                    <a:pt x="62" y="17"/>
                  </a:lnTo>
                  <a:lnTo>
                    <a:pt x="19" y="0"/>
                  </a:lnTo>
                  <a:lnTo>
                    <a:pt x="0" y="35"/>
                  </a:lnTo>
                  <a:lnTo>
                    <a:pt x="15" y="52"/>
                  </a:lnTo>
                  <a:lnTo>
                    <a:pt x="24" y="40"/>
                  </a:lnTo>
                  <a:lnTo>
                    <a:pt x="2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6740526" y="2722563"/>
              <a:ext cx="157163" cy="249238"/>
            </a:xfrm>
            <a:custGeom>
              <a:avLst/>
              <a:gdLst>
                <a:gd name="T0" fmla="*/ 23 w 99"/>
                <a:gd name="T1" fmla="*/ 157 h 157"/>
                <a:gd name="T2" fmla="*/ 99 w 99"/>
                <a:gd name="T3" fmla="*/ 0 h 157"/>
                <a:gd name="T4" fmla="*/ 0 w 99"/>
                <a:gd name="T5" fmla="*/ 95 h 157"/>
                <a:gd name="T6" fmla="*/ 23 w 99"/>
                <a:gd name="T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57">
                  <a:moveTo>
                    <a:pt x="23" y="157"/>
                  </a:moveTo>
                  <a:lnTo>
                    <a:pt x="99" y="0"/>
                  </a:lnTo>
                  <a:lnTo>
                    <a:pt x="0" y="95"/>
                  </a:lnTo>
                  <a:lnTo>
                    <a:pt x="23" y="1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0"/>
            <p:cNvSpPr/>
            <p:nvPr/>
          </p:nvSpPr>
          <p:spPr bwMode="auto">
            <a:xfrm>
              <a:off x="4368801" y="2308225"/>
              <a:ext cx="2878138" cy="1397000"/>
            </a:xfrm>
            <a:custGeom>
              <a:avLst/>
              <a:gdLst>
                <a:gd name="T0" fmla="*/ 1806 w 1813"/>
                <a:gd name="T1" fmla="*/ 152 h 880"/>
                <a:gd name="T2" fmla="*/ 1382 w 1813"/>
                <a:gd name="T3" fmla="*/ 86 h 880"/>
                <a:gd name="T4" fmla="*/ 1044 w 1813"/>
                <a:gd name="T5" fmla="*/ 0 h 880"/>
                <a:gd name="T6" fmla="*/ 904 w 1813"/>
                <a:gd name="T7" fmla="*/ 24 h 880"/>
                <a:gd name="T8" fmla="*/ 722 w 1813"/>
                <a:gd name="T9" fmla="*/ 88 h 880"/>
                <a:gd name="T10" fmla="*/ 526 w 1813"/>
                <a:gd name="T11" fmla="*/ 155 h 880"/>
                <a:gd name="T12" fmla="*/ 388 w 1813"/>
                <a:gd name="T13" fmla="*/ 216 h 880"/>
                <a:gd name="T14" fmla="*/ 320 w 1813"/>
                <a:gd name="T15" fmla="*/ 140 h 880"/>
                <a:gd name="T16" fmla="*/ 227 w 1813"/>
                <a:gd name="T17" fmla="*/ 131 h 880"/>
                <a:gd name="T18" fmla="*/ 135 w 1813"/>
                <a:gd name="T19" fmla="*/ 238 h 880"/>
                <a:gd name="T20" fmla="*/ 85 w 1813"/>
                <a:gd name="T21" fmla="*/ 304 h 880"/>
                <a:gd name="T22" fmla="*/ 114 w 1813"/>
                <a:gd name="T23" fmla="*/ 318 h 880"/>
                <a:gd name="T24" fmla="*/ 163 w 1813"/>
                <a:gd name="T25" fmla="*/ 351 h 880"/>
                <a:gd name="T26" fmla="*/ 206 w 1813"/>
                <a:gd name="T27" fmla="*/ 290 h 880"/>
                <a:gd name="T28" fmla="*/ 268 w 1813"/>
                <a:gd name="T29" fmla="*/ 200 h 880"/>
                <a:gd name="T30" fmla="*/ 253 w 1813"/>
                <a:gd name="T31" fmla="*/ 290 h 880"/>
                <a:gd name="T32" fmla="*/ 303 w 1813"/>
                <a:gd name="T33" fmla="*/ 285 h 880"/>
                <a:gd name="T34" fmla="*/ 303 w 1813"/>
                <a:gd name="T35" fmla="*/ 285 h 880"/>
                <a:gd name="T36" fmla="*/ 303 w 1813"/>
                <a:gd name="T37" fmla="*/ 285 h 880"/>
                <a:gd name="T38" fmla="*/ 220 w 1813"/>
                <a:gd name="T39" fmla="*/ 373 h 880"/>
                <a:gd name="T40" fmla="*/ 119 w 1813"/>
                <a:gd name="T41" fmla="*/ 354 h 880"/>
                <a:gd name="T42" fmla="*/ 0 w 1813"/>
                <a:gd name="T43" fmla="*/ 444 h 880"/>
                <a:gd name="T44" fmla="*/ 62 w 1813"/>
                <a:gd name="T45" fmla="*/ 520 h 880"/>
                <a:gd name="T46" fmla="*/ 175 w 1813"/>
                <a:gd name="T47" fmla="*/ 551 h 880"/>
                <a:gd name="T48" fmla="*/ 249 w 1813"/>
                <a:gd name="T49" fmla="*/ 548 h 880"/>
                <a:gd name="T50" fmla="*/ 322 w 1813"/>
                <a:gd name="T51" fmla="*/ 477 h 880"/>
                <a:gd name="T52" fmla="*/ 419 w 1813"/>
                <a:gd name="T53" fmla="*/ 508 h 880"/>
                <a:gd name="T54" fmla="*/ 490 w 1813"/>
                <a:gd name="T55" fmla="*/ 551 h 880"/>
                <a:gd name="T56" fmla="*/ 478 w 1813"/>
                <a:gd name="T57" fmla="*/ 494 h 880"/>
                <a:gd name="T58" fmla="*/ 500 w 1813"/>
                <a:gd name="T59" fmla="*/ 472 h 880"/>
                <a:gd name="T60" fmla="*/ 521 w 1813"/>
                <a:gd name="T61" fmla="*/ 508 h 880"/>
                <a:gd name="T62" fmla="*/ 533 w 1813"/>
                <a:gd name="T63" fmla="*/ 584 h 880"/>
                <a:gd name="T64" fmla="*/ 419 w 1813"/>
                <a:gd name="T65" fmla="*/ 508 h 880"/>
                <a:gd name="T66" fmla="*/ 339 w 1813"/>
                <a:gd name="T67" fmla="*/ 527 h 880"/>
                <a:gd name="T68" fmla="*/ 282 w 1813"/>
                <a:gd name="T69" fmla="*/ 546 h 880"/>
                <a:gd name="T70" fmla="*/ 379 w 1813"/>
                <a:gd name="T71" fmla="*/ 579 h 880"/>
                <a:gd name="T72" fmla="*/ 379 w 1813"/>
                <a:gd name="T73" fmla="*/ 579 h 880"/>
                <a:gd name="T74" fmla="*/ 490 w 1813"/>
                <a:gd name="T75" fmla="*/ 653 h 880"/>
                <a:gd name="T76" fmla="*/ 672 w 1813"/>
                <a:gd name="T77" fmla="*/ 717 h 880"/>
                <a:gd name="T78" fmla="*/ 774 w 1813"/>
                <a:gd name="T79" fmla="*/ 880 h 880"/>
                <a:gd name="T80" fmla="*/ 897 w 1813"/>
                <a:gd name="T81" fmla="*/ 738 h 880"/>
                <a:gd name="T82" fmla="*/ 945 w 1813"/>
                <a:gd name="T83" fmla="*/ 785 h 880"/>
                <a:gd name="T84" fmla="*/ 954 w 1813"/>
                <a:gd name="T85" fmla="*/ 864 h 880"/>
                <a:gd name="T86" fmla="*/ 1020 w 1813"/>
                <a:gd name="T87" fmla="*/ 866 h 880"/>
                <a:gd name="T88" fmla="*/ 1030 w 1813"/>
                <a:gd name="T89" fmla="*/ 769 h 880"/>
                <a:gd name="T90" fmla="*/ 1117 w 1813"/>
                <a:gd name="T91" fmla="*/ 733 h 880"/>
                <a:gd name="T92" fmla="*/ 1151 w 1813"/>
                <a:gd name="T93" fmla="*/ 553 h 880"/>
                <a:gd name="T94" fmla="*/ 1226 w 1813"/>
                <a:gd name="T95" fmla="*/ 603 h 880"/>
                <a:gd name="T96" fmla="*/ 1269 w 1813"/>
                <a:gd name="T97" fmla="*/ 517 h 880"/>
                <a:gd name="T98" fmla="*/ 1361 w 1813"/>
                <a:gd name="T99" fmla="*/ 387 h 880"/>
                <a:gd name="T100" fmla="*/ 1177 w 1813"/>
                <a:gd name="T101" fmla="*/ 385 h 880"/>
                <a:gd name="T102" fmla="*/ 1309 w 1813"/>
                <a:gd name="T103" fmla="*/ 359 h 880"/>
                <a:gd name="T104" fmla="*/ 1593 w 1813"/>
                <a:gd name="T105" fmla="*/ 261 h 880"/>
                <a:gd name="T106" fmla="*/ 1813 w 1813"/>
                <a:gd name="T107" fmla="*/ 226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13" h="880">
                  <a:moveTo>
                    <a:pt x="1813" y="226"/>
                  </a:moveTo>
                  <a:lnTo>
                    <a:pt x="1806" y="152"/>
                  </a:lnTo>
                  <a:lnTo>
                    <a:pt x="1577" y="140"/>
                  </a:lnTo>
                  <a:lnTo>
                    <a:pt x="1382" y="86"/>
                  </a:lnTo>
                  <a:lnTo>
                    <a:pt x="1039" y="74"/>
                  </a:lnTo>
                  <a:lnTo>
                    <a:pt x="1044" y="0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831" y="93"/>
                  </a:lnTo>
                  <a:lnTo>
                    <a:pt x="722" y="88"/>
                  </a:lnTo>
                  <a:lnTo>
                    <a:pt x="646" y="150"/>
                  </a:lnTo>
                  <a:lnTo>
                    <a:pt x="526" y="155"/>
                  </a:lnTo>
                  <a:lnTo>
                    <a:pt x="526" y="155"/>
                  </a:lnTo>
                  <a:lnTo>
                    <a:pt x="388" y="216"/>
                  </a:lnTo>
                  <a:lnTo>
                    <a:pt x="393" y="166"/>
                  </a:lnTo>
                  <a:lnTo>
                    <a:pt x="320" y="140"/>
                  </a:lnTo>
                  <a:lnTo>
                    <a:pt x="287" y="117"/>
                  </a:lnTo>
                  <a:lnTo>
                    <a:pt x="227" y="131"/>
                  </a:lnTo>
                  <a:lnTo>
                    <a:pt x="159" y="200"/>
                  </a:lnTo>
                  <a:lnTo>
                    <a:pt x="135" y="238"/>
                  </a:lnTo>
                  <a:lnTo>
                    <a:pt x="88" y="266"/>
                  </a:lnTo>
                  <a:lnTo>
                    <a:pt x="85" y="304"/>
                  </a:lnTo>
                  <a:lnTo>
                    <a:pt x="114" y="318"/>
                  </a:lnTo>
                  <a:lnTo>
                    <a:pt x="114" y="318"/>
                  </a:lnTo>
                  <a:lnTo>
                    <a:pt x="142" y="297"/>
                  </a:lnTo>
                  <a:lnTo>
                    <a:pt x="163" y="351"/>
                  </a:lnTo>
                  <a:lnTo>
                    <a:pt x="197" y="337"/>
                  </a:lnTo>
                  <a:lnTo>
                    <a:pt x="206" y="290"/>
                  </a:lnTo>
                  <a:lnTo>
                    <a:pt x="211" y="245"/>
                  </a:lnTo>
                  <a:lnTo>
                    <a:pt x="268" y="200"/>
                  </a:lnTo>
                  <a:lnTo>
                    <a:pt x="239" y="257"/>
                  </a:lnTo>
                  <a:lnTo>
                    <a:pt x="253" y="290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01" y="304"/>
                  </a:lnTo>
                  <a:lnTo>
                    <a:pt x="303" y="285"/>
                  </a:lnTo>
                  <a:lnTo>
                    <a:pt x="234" y="332"/>
                  </a:lnTo>
                  <a:lnTo>
                    <a:pt x="220" y="373"/>
                  </a:lnTo>
                  <a:lnTo>
                    <a:pt x="142" y="373"/>
                  </a:lnTo>
                  <a:lnTo>
                    <a:pt x="119" y="354"/>
                  </a:lnTo>
                  <a:lnTo>
                    <a:pt x="66" y="413"/>
                  </a:lnTo>
                  <a:lnTo>
                    <a:pt x="0" y="444"/>
                  </a:lnTo>
                  <a:lnTo>
                    <a:pt x="24" y="506"/>
                  </a:lnTo>
                  <a:lnTo>
                    <a:pt x="62" y="520"/>
                  </a:lnTo>
                  <a:lnTo>
                    <a:pt x="128" y="491"/>
                  </a:lnTo>
                  <a:lnTo>
                    <a:pt x="175" y="551"/>
                  </a:lnTo>
                  <a:lnTo>
                    <a:pt x="175" y="551"/>
                  </a:lnTo>
                  <a:lnTo>
                    <a:pt x="249" y="548"/>
                  </a:lnTo>
                  <a:lnTo>
                    <a:pt x="249" y="548"/>
                  </a:lnTo>
                  <a:lnTo>
                    <a:pt x="322" y="477"/>
                  </a:lnTo>
                  <a:lnTo>
                    <a:pt x="388" y="489"/>
                  </a:lnTo>
                  <a:lnTo>
                    <a:pt x="419" y="508"/>
                  </a:lnTo>
                  <a:lnTo>
                    <a:pt x="490" y="551"/>
                  </a:lnTo>
                  <a:lnTo>
                    <a:pt x="490" y="551"/>
                  </a:lnTo>
                  <a:lnTo>
                    <a:pt x="490" y="551"/>
                  </a:lnTo>
                  <a:lnTo>
                    <a:pt x="478" y="494"/>
                  </a:lnTo>
                  <a:lnTo>
                    <a:pt x="500" y="472"/>
                  </a:lnTo>
                  <a:lnTo>
                    <a:pt x="500" y="472"/>
                  </a:lnTo>
                  <a:lnTo>
                    <a:pt x="540" y="465"/>
                  </a:lnTo>
                  <a:lnTo>
                    <a:pt x="521" y="508"/>
                  </a:lnTo>
                  <a:lnTo>
                    <a:pt x="547" y="534"/>
                  </a:lnTo>
                  <a:lnTo>
                    <a:pt x="533" y="584"/>
                  </a:lnTo>
                  <a:lnTo>
                    <a:pt x="490" y="551"/>
                  </a:lnTo>
                  <a:lnTo>
                    <a:pt x="419" y="508"/>
                  </a:lnTo>
                  <a:lnTo>
                    <a:pt x="403" y="536"/>
                  </a:lnTo>
                  <a:lnTo>
                    <a:pt x="339" y="527"/>
                  </a:lnTo>
                  <a:lnTo>
                    <a:pt x="339" y="527"/>
                  </a:lnTo>
                  <a:lnTo>
                    <a:pt x="282" y="546"/>
                  </a:lnTo>
                  <a:lnTo>
                    <a:pt x="310" y="589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379" y="631"/>
                  </a:lnTo>
                  <a:lnTo>
                    <a:pt x="490" y="653"/>
                  </a:lnTo>
                  <a:lnTo>
                    <a:pt x="582" y="695"/>
                  </a:lnTo>
                  <a:lnTo>
                    <a:pt x="672" y="717"/>
                  </a:lnTo>
                  <a:lnTo>
                    <a:pt x="736" y="802"/>
                  </a:lnTo>
                  <a:lnTo>
                    <a:pt x="774" y="880"/>
                  </a:lnTo>
                  <a:lnTo>
                    <a:pt x="800" y="793"/>
                  </a:lnTo>
                  <a:lnTo>
                    <a:pt x="897" y="738"/>
                  </a:lnTo>
                  <a:lnTo>
                    <a:pt x="923" y="802"/>
                  </a:lnTo>
                  <a:lnTo>
                    <a:pt x="945" y="785"/>
                  </a:lnTo>
                  <a:lnTo>
                    <a:pt x="945" y="785"/>
                  </a:lnTo>
                  <a:lnTo>
                    <a:pt x="954" y="864"/>
                  </a:lnTo>
                  <a:lnTo>
                    <a:pt x="973" y="823"/>
                  </a:lnTo>
                  <a:lnTo>
                    <a:pt x="1020" y="866"/>
                  </a:lnTo>
                  <a:lnTo>
                    <a:pt x="1063" y="823"/>
                  </a:lnTo>
                  <a:lnTo>
                    <a:pt x="1030" y="769"/>
                  </a:lnTo>
                  <a:lnTo>
                    <a:pt x="1046" y="738"/>
                  </a:lnTo>
                  <a:lnTo>
                    <a:pt x="1117" y="733"/>
                  </a:lnTo>
                  <a:lnTo>
                    <a:pt x="1177" y="660"/>
                  </a:lnTo>
                  <a:lnTo>
                    <a:pt x="1151" y="553"/>
                  </a:lnTo>
                  <a:lnTo>
                    <a:pt x="1214" y="553"/>
                  </a:lnTo>
                  <a:lnTo>
                    <a:pt x="1226" y="603"/>
                  </a:lnTo>
                  <a:lnTo>
                    <a:pt x="1269" y="520"/>
                  </a:lnTo>
                  <a:lnTo>
                    <a:pt x="1269" y="517"/>
                  </a:lnTo>
                  <a:lnTo>
                    <a:pt x="1359" y="465"/>
                  </a:lnTo>
                  <a:lnTo>
                    <a:pt x="1361" y="387"/>
                  </a:lnTo>
                  <a:lnTo>
                    <a:pt x="1309" y="359"/>
                  </a:lnTo>
                  <a:lnTo>
                    <a:pt x="1177" y="385"/>
                  </a:lnTo>
                  <a:lnTo>
                    <a:pt x="1177" y="385"/>
                  </a:lnTo>
                  <a:lnTo>
                    <a:pt x="1309" y="359"/>
                  </a:lnTo>
                  <a:lnTo>
                    <a:pt x="1397" y="292"/>
                  </a:lnTo>
                  <a:lnTo>
                    <a:pt x="1593" y="261"/>
                  </a:lnTo>
                  <a:lnTo>
                    <a:pt x="1655" y="299"/>
                  </a:lnTo>
                  <a:lnTo>
                    <a:pt x="1813" y="2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6438901" y="30241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2"/>
            <p:cNvSpPr/>
            <p:nvPr/>
          </p:nvSpPr>
          <p:spPr bwMode="auto">
            <a:xfrm>
              <a:off x="4286251" y="3111500"/>
              <a:ext cx="180975" cy="120650"/>
            </a:xfrm>
            <a:custGeom>
              <a:avLst/>
              <a:gdLst>
                <a:gd name="T0" fmla="*/ 76 w 114"/>
                <a:gd name="T1" fmla="*/ 0 h 76"/>
                <a:gd name="T2" fmla="*/ 76 w 114"/>
                <a:gd name="T3" fmla="*/ 0 h 76"/>
                <a:gd name="T4" fmla="*/ 0 w 114"/>
                <a:gd name="T5" fmla="*/ 0 h 76"/>
                <a:gd name="T6" fmla="*/ 19 w 114"/>
                <a:gd name="T7" fmla="*/ 71 h 76"/>
                <a:gd name="T8" fmla="*/ 66 w 114"/>
                <a:gd name="T9" fmla="*/ 76 h 76"/>
                <a:gd name="T10" fmla="*/ 114 w 114"/>
                <a:gd name="T11" fmla="*/ 14 h 76"/>
                <a:gd name="T12" fmla="*/ 76 w 114"/>
                <a:gd name="T13" fmla="*/ 0 h 76"/>
                <a:gd name="T14" fmla="*/ 76 w 114"/>
                <a:gd name="T1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76">
                  <a:moveTo>
                    <a:pt x="76" y="0"/>
                  </a:moveTo>
                  <a:lnTo>
                    <a:pt x="76" y="0"/>
                  </a:lnTo>
                  <a:lnTo>
                    <a:pt x="0" y="0"/>
                  </a:lnTo>
                  <a:lnTo>
                    <a:pt x="19" y="71"/>
                  </a:lnTo>
                  <a:lnTo>
                    <a:pt x="66" y="76"/>
                  </a:lnTo>
                  <a:lnTo>
                    <a:pt x="114" y="14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4170363" y="3216275"/>
              <a:ext cx="1017588" cy="1144588"/>
            </a:xfrm>
            <a:custGeom>
              <a:avLst/>
              <a:gdLst>
                <a:gd name="T0" fmla="*/ 258 w 641"/>
                <a:gd name="T1" fmla="*/ 36 h 721"/>
                <a:gd name="T2" fmla="*/ 232 w 641"/>
                <a:gd name="T3" fmla="*/ 0 h 721"/>
                <a:gd name="T4" fmla="*/ 232 w 641"/>
                <a:gd name="T5" fmla="*/ 0 h 721"/>
                <a:gd name="T6" fmla="*/ 232 w 641"/>
                <a:gd name="T7" fmla="*/ 0 h 721"/>
                <a:gd name="T8" fmla="*/ 109 w 641"/>
                <a:gd name="T9" fmla="*/ 21 h 721"/>
                <a:gd name="T10" fmla="*/ 19 w 641"/>
                <a:gd name="T11" fmla="*/ 135 h 721"/>
                <a:gd name="T12" fmla="*/ 19 w 641"/>
                <a:gd name="T13" fmla="*/ 135 h 721"/>
                <a:gd name="T14" fmla="*/ 0 w 641"/>
                <a:gd name="T15" fmla="*/ 247 h 721"/>
                <a:gd name="T16" fmla="*/ 85 w 641"/>
                <a:gd name="T17" fmla="*/ 339 h 721"/>
                <a:gd name="T18" fmla="*/ 206 w 641"/>
                <a:gd name="T19" fmla="*/ 313 h 721"/>
                <a:gd name="T20" fmla="*/ 260 w 641"/>
                <a:gd name="T21" fmla="*/ 363 h 721"/>
                <a:gd name="T22" fmla="*/ 244 w 641"/>
                <a:gd name="T23" fmla="*/ 389 h 721"/>
                <a:gd name="T24" fmla="*/ 279 w 641"/>
                <a:gd name="T25" fmla="*/ 425 h 721"/>
                <a:gd name="T26" fmla="*/ 279 w 641"/>
                <a:gd name="T27" fmla="*/ 425 h 721"/>
                <a:gd name="T28" fmla="*/ 296 w 641"/>
                <a:gd name="T29" fmla="*/ 489 h 721"/>
                <a:gd name="T30" fmla="*/ 274 w 641"/>
                <a:gd name="T31" fmla="*/ 536 h 721"/>
                <a:gd name="T32" fmla="*/ 296 w 641"/>
                <a:gd name="T33" fmla="*/ 579 h 721"/>
                <a:gd name="T34" fmla="*/ 296 w 641"/>
                <a:gd name="T35" fmla="*/ 624 h 721"/>
                <a:gd name="T36" fmla="*/ 341 w 641"/>
                <a:gd name="T37" fmla="*/ 721 h 721"/>
                <a:gd name="T38" fmla="*/ 400 w 641"/>
                <a:gd name="T39" fmla="*/ 709 h 721"/>
                <a:gd name="T40" fmla="*/ 457 w 641"/>
                <a:gd name="T41" fmla="*/ 662 h 721"/>
                <a:gd name="T42" fmla="*/ 487 w 641"/>
                <a:gd name="T43" fmla="*/ 619 h 721"/>
                <a:gd name="T44" fmla="*/ 485 w 641"/>
                <a:gd name="T45" fmla="*/ 574 h 721"/>
                <a:gd name="T46" fmla="*/ 542 w 641"/>
                <a:gd name="T47" fmla="*/ 524 h 721"/>
                <a:gd name="T48" fmla="*/ 525 w 641"/>
                <a:gd name="T49" fmla="*/ 422 h 721"/>
                <a:gd name="T50" fmla="*/ 594 w 641"/>
                <a:gd name="T51" fmla="*/ 353 h 721"/>
                <a:gd name="T52" fmla="*/ 641 w 641"/>
                <a:gd name="T53" fmla="*/ 268 h 721"/>
                <a:gd name="T54" fmla="*/ 561 w 641"/>
                <a:gd name="T55" fmla="*/ 259 h 721"/>
                <a:gd name="T56" fmla="*/ 509 w 641"/>
                <a:gd name="T57" fmla="*/ 185 h 721"/>
                <a:gd name="T58" fmla="*/ 478 w 641"/>
                <a:gd name="T59" fmla="*/ 126 h 721"/>
                <a:gd name="T60" fmla="*/ 388 w 641"/>
                <a:gd name="T61" fmla="*/ 62 h 721"/>
                <a:gd name="T62" fmla="*/ 331 w 641"/>
                <a:gd name="T63" fmla="*/ 74 h 721"/>
                <a:gd name="T64" fmla="*/ 258 w 641"/>
                <a:gd name="T65" fmla="*/ 36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1" h="721">
                  <a:moveTo>
                    <a:pt x="258" y="36"/>
                  </a:moveTo>
                  <a:lnTo>
                    <a:pt x="232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109" y="21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0" y="247"/>
                  </a:lnTo>
                  <a:lnTo>
                    <a:pt x="85" y="339"/>
                  </a:lnTo>
                  <a:lnTo>
                    <a:pt x="206" y="313"/>
                  </a:lnTo>
                  <a:lnTo>
                    <a:pt x="260" y="363"/>
                  </a:lnTo>
                  <a:lnTo>
                    <a:pt x="244" y="389"/>
                  </a:lnTo>
                  <a:lnTo>
                    <a:pt x="279" y="425"/>
                  </a:lnTo>
                  <a:lnTo>
                    <a:pt x="279" y="425"/>
                  </a:lnTo>
                  <a:lnTo>
                    <a:pt x="296" y="489"/>
                  </a:lnTo>
                  <a:lnTo>
                    <a:pt x="274" y="536"/>
                  </a:lnTo>
                  <a:lnTo>
                    <a:pt x="296" y="579"/>
                  </a:lnTo>
                  <a:lnTo>
                    <a:pt x="296" y="624"/>
                  </a:lnTo>
                  <a:lnTo>
                    <a:pt x="341" y="721"/>
                  </a:lnTo>
                  <a:lnTo>
                    <a:pt x="400" y="709"/>
                  </a:lnTo>
                  <a:lnTo>
                    <a:pt x="457" y="662"/>
                  </a:lnTo>
                  <a:lnTo>
                    <a:pt x="487" y="619"/>
                  </a:lnTo>
                  <a:lnTo>
                    <a:pt x="485" y="574"/>
                  </a:lnTo>
                  <a:lnTo>
                    <a:pt x="542" y="524"/>
                  </a:lnTo>
                  <a:lnTo>
                    <a:pt x="525" y="422"/>
                  </a:lnTo>
                  <a:lnTo>
                    <a:pt x="594" y="353"/>
                  </a:lnTo>
                  <a:lnTo>
                    <a:pt x="641" y="268"/>
                  </a:lnTo>
                  <a:lnTo>
                    <a:pt x="561" y="259"/>
                  </a:lnTo>
                  <a:lnTo>
                    <a:pt x="509" y="185"/>
                  </a:lnTo>
                  <a:lnTo>
                    <a:pt x="478" y="126"/>
                  </a:lnTo>
                  <a:lnTo>
                    <a:pt x="388" y="62"/>
                  </a:lnTo>
                  <a:lnTo>
                    <a:pt x="331" y="74"/>
                  </a:lnTo>
                  <a:lnTo>
                    <a:pt x="25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24"/>
            <p:cNvSpPr>
              <a:spLocks noChangeArrowheads="1"/>
            </p:cNvSpPr>
            <p:nvPr/>
          </p:nvSpPr>
          <p:spPr bwMode="auto">
            <a:xfrm>
              <a:off x="4816476" y="3883025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5064126" y="4017963"/>
              <a:ext cx="109538" cy="195263"/>
            </a:xfrm>
            <a:custGeom>
              <a:avLst/>
              <a:gdLst>
                <a:gd name="T0" fmla="*/ 19 w 69"/>
                <a:gd name="T1" fmla="*/ 59 h 123"/>
                <a:gd name="T2" fmla="*/ 0 w 69"/>
                <a:gd name="T3" fmla="*/ 83 h 123"/>
                <a:gd name="T4" fmla="*/ 17 w 69"/>
                <a:gd name="T5" fmla="*/ 123 h 123"/>
                <a:gd name="T6" fmla="*/ 47 w 69"/>
                <a:gd name="T7" fmla="*/ 100 h 123"/>
                <a:gd name="T8" fmla="*/ 19 w 69"/>
                <a:gd name="T9" fmla="*/ 59 h 123"/>
                <a:gd name="T10" fmla="*/ 47 w 69"/>
                <a:gd name="T11" fmla="*/ 100 h 123"/>
                <a:gd name="T12" fmla="*/ 69 w 69"/>
                <a:gd name="T13" fmla="*/ 0 h 123"/>
                <a:gd name="T14" fmla="*/ 24 w 69"/>
                <a:gd name="T15" fmla="*/ 19 h 123"/>
                <a:gd name="T16" fmla="*/ 19 w 69"/>
                <a:gd name="T17" fmla="*/ 5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123">
                  <a:moveTo>
                    <a:pt x="19" y="59"/>
                  </a:moveTo>
                  <a:lnTo>
                    <a:pt x="0" y="83"/>
                  </a:lnTo>
                  <a:lnTo>
                    <a:pt x="17" y="123"/>
                  </a:lnTo>
                  <a:lnTo>
                    <a:pt x="47" y="100"/>
                  </a:lnTo>
                  <a:lnTo>
                    <a:pt x="19" y="59"/>
                  </a:lnTo>
                  <a:lnTo>
                    <a:pt x="47" y="100"/>
                  </a:lnTo>
                  <a:lnTo>
                    <a:pt x="69" y="0"/>
                  </a:lnTo>
                  <a:lnTo>
                    <a:pt x="24" y="19"/>
                  </a:lnTo>
                  <a:lnTo>
                    <a:pt x="19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4271963" y="2884488"/>
              <a:ext cx="71438" cy="84138"/>
            </a:xfrm>
            <a:custGeom>
              <a:avLst/>
              <a:gdLst>
                <a:gd name="T0" fmla="*/ 45 w 45"/>
                <a:gd name="T1" fmla="*/ 0 h 53"/>
                <a:gd name="T2" fmla="*/ 4 w 45"/>
                <a:gd name="T3" fmla="*/ 7 h 53"/>
                <a:gd name="T4" fmla="*/ 0 w 45"/>
                <a:gd name="T5" fmla="*/ 38 h 53"/>
                <a:gd name="T6" fmla="*/ 16 w 45"/>
                <a:gd name="T7" fmla="*/ 53 h 53"/>
                <a:gd name="T8" fmla="*/ 45 w 45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53">
                  <a:moveTo>
                    <a:pt x="45" y="0"/>
                  </a:moveTo>
                  <a:lnTo>
                    <a:pt x="4" y="7"/>
                  </a:lnTo>
                  <a:lnTo>
                    <a:pt x="0" y="38"/>
                  </a:lnTo>
                  <a:lnTo>
                    <a:pt x="16" y="53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4335463" y="2790825"/>
              <a:ext cx="115888" cy="192088"/>
            </a:xfrm>
            <a:custGeom>
              <a:avLst/>
              <a:gdLst>
                <a:gd name="T0" fmla="*/ 16 w 73"/>
                <a:gd name="T1" fmla="*/ 93 h 121"/>
                <a:gd name="T2" fmla="*/ 19 w 73"/>
                <a:gd name="T3" fmla="*/ 121 h 121"/>
                <a:gd name="T4" fmla="*/ 61 w 73"/>
                <a:gd name="T5" fmla="*/ 112 h 121"/>
                <a:gd name="T6" fmla="*/ 73 w 73"/>
                <a:gd name="T7" fmla="*/ 95 h 121"/>
                <a:gd name="T8" fmla="*/ 54 w 73"/>
                <a:gd name="T9" fmla="*/ 69 h 121"/>
                <a:gd name="T10" fmla="*/ 35 w 73"/>
                <a:gd name="T11" fmla="*/ 43 h 121"/>
                <a:gd name="T12" fmla="*/ 33 w 73"/>
                <a:gd name="T13" fmla="*/ 0 h 121"/>
                <a:gd name="T14" fmla="*/ 0 w 73"/>
                <a:gd name="T15" fmla="*/ 33 h 121"/>
                <a:gd name="T16" fmla="*/ 5 w 73"/>
                <a:gd name="T17" fmla="*/ 59 h 121"/>
                <a:gd name="T18" fmla="*/ 31 w 73"/>
                <a:gd name="T19" fmla="*/ 66 h 121"/>
                <a:gd name="T20" fmla="*/ 16 w 73"/>
                <a:gd name="T21" fmla="*/ 9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1">
                  <a:moveTo>
                    <a:pt x="16" y="93"/>
                  </a:moveTo>
                  <a:lnTo>
                    <a:pt x="19" y="121"/>
                  </a:lnTo>
                  <a:lnTo>
                    <a:pt x="61" y="112"/>
                  </a:lnTo>
                  <a:lnTo>
                    <a:pt x="73" y="95"/>
                  </a:lnTo>
                  <a:lnTo>
                    <a:pt x="54" y="69"/>
                  </a:lnTo>
                  <a:lnTo>
                    <a:pt x="35" y="43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5" y="59"/>
                  </a:lnTo>
                  <a:lnTo>
                    <a:pt x="31" y="66"/>
                  </a:lnTo>
                  <a:lnTo>
                    <a:pt x="16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8"/>
            <p:cNvSpPr/>
            <p:nvPr/>
          </p:nvSpPr>
          <p:spPr bwMode="auto">
            <a:xfrm>
              <a:off x="3340101" y="2098675"/>
              <a:ext cx="877888" cy="673100"/>
            </a:xfrm>
            <a:custGeom>
              <a:avLst/>
              <a:gdLst>
                <a:gd name="T0" fmla="*/ 553 w 553"/>
                <a:gd name="T1" fmla="*/ 40 h 424"/>
                <a:gd name="T2" fmla="*/ 466 w 553"/>
                <a:gd name="T3" fmla="*/ 21 h 424"/>
                <a:gd name="T4" fmla="*/ 464 w 553"/>
                <a:gd name="T5" fmla="*/ 19 h 424"/>
                <a:gd name="T6" fmla="*/ 312 w 553"/>
                <a:gd name="T7" fmla="*/ 0 h 424"/>
                <a:gd name="T8" fmla="*/ 184 w 553"/>
                <a:gd name="T9" fmla="*/ 21 h 424"/>
                <a:gd name="T10" fmla="*/ 52 w 553"/>
                <a:gd name="T11" fmla="*/ 64 h 424"/>
                <a:gd name="T12" fmla="*/ 0 w 553"/>
                <a:gd name="T13" fmla="*/ 106 h 424"/>
                <a:gd name="T14" fmla="*/ 16 w 553"/>
                <a:gd name="T15" fmla="*/ 147 h 424"/>
                <a:gd name="T16" fmla="*/ 64 w 553"/>
                <a:gd name="T17" fmla="*/ 149 h 424"/>
                <a:gd name="T18" fmla="*/ 142 w 553"/>
                <a:gd name="T19" fmla="*/ 189 h 424"/>
                <a:gd name="T20" fmla="*/ 201 w 553"/>
                <a:gd name="T21" fmla="*/ 261 h 424"/>
                <a:gd name="T22" fmla="*/ 172 w 553"/>
                <a:gd name="T23" fmla="*/ 315 h 424"/>
                <a:gd name="T24" fmla="*/ 220 w 553"/>
                <a:gd name="T25" fmla="*/ 405 h 424"/>
                <a:gd name="T26" fmla="*/ 272 w 553"/>
                <a:gd name="T27" fmla="*/ 424 h 424"/>
                <a:gd name="T28" fmla="*/ 295 w 553"/>
                <a:gd name="T29" fmla="*/ 351 h 424"/>
                <a:gd name="T30" fmla="*/ 383 w 553"/>
                <a:gd name="T31" fmla="*/ 303 h 424"/>
                <a:gd name="T32" fmla="*/ 459 w 553"/>
                <a:gd name="T33" fmla="*/ 265 h 424"/>
                <a:gd name="T34" fmla="*/ 490 w 553"/>
                <a:gd name="T35" fmla="*/ 154 h 424"/>
                <a:gd name="T36" fmla="*/ 553 w 553"/>
                <a:gd name="T37" fmla="*/ 4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3" h="424">
                  <a:moveTo>
                    <a:pt x="553" y="40"/>
                  </a:moveTo>
                  <a:lnTo>
                    <a:pt x="466" y="21"/>
                  </a:lnTo>
                  <a:lnTo>
                    <a:pt x="464" y="19"/>
                  </a:lnTo>
                  <a:lnTo>
                    <a:pt x="312" y="0"/>
                  </a:lnTo>
                  <a:lnTo>
                    <a:pt x="184" y="21"/>
                  </a:lnTo>
                  <a:lnTo>
                    <a:pt x="52" y="64"/>
                  </a:lnTo>
                  <a:lnTo>
                    <a:pt x="0" y="106"/>
                  </a:lnTo>
                  <a:lnTo>
                    <a:pt x="16" y="147"/>
                  </a:lnTo>
                  <a:lnTo>
                    <a:pt x="64" y="149"/>
                  </a:lnTo>
                  <a:lnTo>
                    <a:pt x="142" y="189"/>
                  </a:lnTo>
                  <a:lnTo>
                    <a:pt x="201" y="261"/>
                  </a:lnTo>
                  <a:lnTo>
                    <a:pt x="172" y="315"/>
                  </a:lnTo>
                  <a:lnTo>
                    <a:pt x="220" y="405"/>
                  </a:lnTo>
                  <a:lnTo>
                    <a:pt x="272" y="424"/>
                  </a:lnTo>
                  <a:lnTo>
                    <a:pt x="295" y="351"/>
                  </a:lnTo>
                  <a:lnTo>
                    <a:pt x="383" y="303"/>
                  </a:lnTo>
                  <a:lnTo>
                    <a:pt x="459" y="265"/>
                  </a:lnTo>
                  <a:lnTo>
                    <a:pt x="490" y="154"/>
                  </a:lnTo>
                  <a:lnTo>
                    <a:pt x="55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9"/>
            <p:cNvSpPr/>
            <p:nvPr/>
          </p:nvSpPr>
          <p:spPr bwMode="auto">
            <a:xfrm>
              <a:off x="2955926" y="2109788"/>
              <a:ext cx="544513" cy="225425"/>
            </a:xfrm>
            <a:custGeom>
              <a:avLst/>
              <a:gdLst>
                <a:gd name="T0" fmla="*/ 121 w 343"/>
                <a:gd name="T1" fmla="*/ 88 h 142"/>
                <a:gd name="T2" fmla="*/ 74 w 343"/>
                <a:gd name="T3" fmla="*/ 142 h 142"/>
                <a:gd name="T4" fmla="*/ 175 w 343"/>
                <a:gd name="T5" fmla="*/ 135 h 142"/>
                <a:gd name="T6" fmla="*/ 216 w 343"/>
                <a:gd name="T7" fmla="*/ 73 h 142"/>
                <a:gd name="T8" fmla="*/ 284 w 343"/>
                <a:gd name="T9" fmla="*/ 50 h 142"/>
                <a:gd name="T10" fmla="*/ 343 w 343"/>
                <a:gd name="T11" fmla="*/ 16 h 142"/>
                <a:gd name="T12" fmla="*/ 263 w 343"/>
                <a:gd name="T13" fmla="*/ 7 h 142"/>
                <a:gd name="T14" fmla="*/ 263 w 343"/>
                <a:gd name="T15" fmla="*/ 7 h 142"/>
                <a:gd name="T16" fmla="*/ 180 w 343"/>
                <a:gd name="T17" fmla="*/ 0 h 142"/>
                <a:gd name="T18" fmla="*/ 69 w 343"/>
                <a:gd name="T19" fmla="*/ 24 h 142"/>
                <a:gd name="T20" fmla="*/ 0 w 343"/>
                <a:gd name="T21" fmla="*/ 69 h 142"/>
                <a:gd name="T22" fmla="*/ 64 w 343"/>
                <a:gd name="T23" fmla="*/ 104 h 142"/>
                <a:gd name="T24" fmla="*/ 121 w 343"/>
                <a:gd name="T25" fmla="*/ 8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142">
                  <a:moveTo>
                    <a:pt x="121" y="88"/>
                  </a:moveTo>
                  <a:lnTo>
                    <a:pt x="74" y="142"/>
                  </a:lnTo>
                  <a:lnTo>
                    <a:pt x="175" y="135"/>
                  </a:lnTo>
                  <a:lnTo>
                    <a:pt x="216" y="73"/>
                  </a:lnTo>
                  <a:lnTo>
                    <a:pt x="284" y="50"/>
                  </a:lnTo>
                  <a:lnTo>
                    <a:pt x="343" y="16"/>
                  </a:lnTo>
                  <a:lnTo>
                    <a:pt x="263" y="7"/>
                  </a:lnTo>
                  <a:lnTo>
                    <a:pt x="263" y="7"/>
                  </a:lnTo>
                  <a:lnTo>
                    <a:pt x="180" y="0"/>
                  </a:lnTo>
                  <a:lnTo>
                    <a:pt x="69" y="24"/>
                  </a:lnTo>
                  <a:lnTo>
                    <a:pt x="0" y="69"/>
                  </a:lnTo>
                  <a:lnTo>
                    <a:pt x="64" y="104"/>
                  </a:lnTo>
                  <a:lnTo>
                    <a:pt x="12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30"/>
            <p:cNvSpPr/>
            <p:nvPr/>
          </p:nvSpPr>
          <p:spPr bwMode="auto">
            <a:xfrm>
              <a:off x="3057526" y="2422525"/>
              <a:ext cx="447675" cy="307975"/>
            </a:xfrm>
            <a:custGeom>
              <a:avLst/>
              <a:gdLst>
                <a:gd name="T0" fmla="*/ 185 w 282"/>
                <a:gd name="T1" fmla="*/ 47 h 194"/>
                <a:gd name="T2" fmla="*/ 109 w 282"/>
                <a:gd name="T3" fmla="*/ 0 h 194"/>
                <a:gd name="T4" fmla="*/ 43 w 282"/>
                <a:gd name="T5" fmla="*/ 0 h 194"/>
                <a:gd name="T6" fmla="*/ 0 w 282"/>
                <a:gd name="T7" fmla="*/ 21 h 194"/>
                <a:gd name="T8" fmla="*/ 26 w 282"/>
                <a:gd name="T9" fmla="*/ 66 h 194"/>
                <a:gd name="T10" fmla="*/ 109 w 282"/>
                <a:gd name="T11" fmla="*/ 57 h 194"/>
                <a:gd name="T12" fmla="*/ 175 w 282"/>
                <a:gd name="T13" fmla="*/ 111 h 194"/>
                <a:gd name="T14" fmla="*/ 118 w 282"/>
                <a:gd name="T15" fmla="*/ 147 h 194"/>
                <a:gd name="T16" fmla="*/ 220 w 282"/>
                <a:gd name="T17" fmla="*/ 194 h 194"/>
                <a:gd name="T18" fmla="*/ 237 w 282"/>
                <a:gd name="T19" fmla="*/ 147 h 194"/>
                <a:gd name="T20" fmla="*/ 230 w 282"/>
                <a:gd name="T21" fmla="*/ 123 h 194"/>
                <a:gd name="T22" fmla="*/ 282 w 282"/>
                <a:gd name="T23" fmla="*/ 123 h 194"/>
                <a:gd name="T24" fmla="*/ 185 w 282"/>
                <a:gd name="T25" fmla="*/ 4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2" h="194">
                  <a:moveTo>
                    <a:pt x="185" y="47"/>
                  </a:moveTo>
                  <a:lnTo>
                    <a:pt x="109" y="0"/>
                  </a:lnTo>
                  <a:lnTo>
                    <a:pt x="43" y="0"/>
                  </a:lnTo>
                  <a:lnTo>
                    <a:pt x="0" y="21"/>
                  </a:lnTo>
                  <a:lnTo>
                    <a:pt x="26" y="66"/>
                  </a:lnTo>
                  <a:lnTo>
                    <a:pt x="109" y="57"/>
                  </a:lnTo>
                  <a:lnTo>
                    <a:pt x="175" y="111"/>
                  </a:lnTo>
                  <a:lnTo>
                    <a:pt x="118" y="147"/>
                  </a:lnTo>
                  <a:lnTo>
                    <a:pt x="220" y="194"/>
                  </a:lnTo>
                  <a:lnTo>
                    <a:pt x="237" y="147"/>
                  </a:lnTo>
                  <a:lnTo>
                    <a:pt x="230" y="123"/>
                  </a:lnTo>
                  <a:lnTo>
                    <a:pt x="282" y="123"/>
                  </a:lnTo>
                  <a:lnTo>
                    <a:pt x="18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31"/>
            <p:cNvSpPr/>
            <p:nvPr/>
          </p:nvSpPr>
          <p:spPr bwMode="auto">
            <a:xfrm>
              <a:off x="2681288" y="3355975"/>
              <a:ext cx="90488" cy="104775"/>
            </a:xfrm>
            <a:custGeom>
              <a:avLst/>
              <a:gdLst>
                <a:gd name="T0" fmla="*/ 22 w 57"/>
                <a:gd name="T1" fmla="*/ 42 h 66"/>
                <a:gd name="T2" fmla="*/ 57 w 57"/>
                <a:gd name="T3" fmla="*/ 66 h 66"/>
                <a:gd name="T4" fmla="*/ 0 w 57"/>
                <a:gd name="T5" fmla="*/ 0 h 66"/>
                <a:gd name="T6" fmla="*/ 22 w 57"/>
                <a:gd name="T7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66">
                  <a:moveTo>
                    <a:pt x="22" y="42"/>
                  </a:moveTo>
                  <a:lnTo>
                    <a:pt x="57" y="66"/>
                  </a:lnTo>
                  <a:lnTo>
                    <a:pt x="0" y="0"/>
                  </a:lnTo>
                  <a:lnTo>
                    <a:pt x="22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1903413" y="2493963"/>
              <a:ext cx="1673225" cy="1200150"/>
            </a:xfrm>
            <a:custGeom>
              <a:avLst/>
              <a:gdLst>
                <a:gd name="T0" fmla="*/ 926 w 1054"/>
                <a:gd name="T1" fmla="*/ 197 h 756"/>
                <a:gd name="T2" fmla="*/ 848 w 1054"/>
                <a:gd name="T3" fmla="*/ 130 h 756"/>
                <a:gd name="T4" fmla="*/ 826 w 1054"/>
                <a:gd name="T5" fmla="*/ 294 h 756"/>
                <a:gd name="T6" fmla="*/ 682 w 1054"/>
                <a:gd name="T7" fmla="*/ 187 h 756"/>
                <a:gd name="T8" fmla="*/ 815 w 1054"/>
                <a:gd name="T9" fmla="*/ 54 h 756"/>
                <a:gd name="T10" fmla="*/ 675 w 1054"/>
                <a:gd name="T11" fmla="*/ 4 h 756"/>
                <a:gd name="T12" fmla="*/ 471 w 1054"/>
                <a:gd name="T13" fmla="*/ 42 h 756"/>
                <a:gd name="T14" fmla="*/ 471 w 1054"/>
                <a:gd name="T15" fmla="*/ 42 h 756"/>
                <a:gd name="T16" fmla="*/ 467 w 1054"/>
                <a:gd name="T17" fmla="*/ 42 h 756"/>
                <a:gd name="T18" fmla="*/ 351 w 1054"/>
                <a:gd name="T19" fmla="*/ 12 h 756"/>
                <a:gd name="T20" fmla="*/ 247 w 1054"/>
                <a:gd name="T21" fmla="*/ 31 h 756"/>
                <a:gd name="T22" fmla="*/ 3 w 1054"/>
                <a:gd name="T23" fmla="*/ 45 h 756"/>
                <a:gd name="T24" fmla="*/ 0 w 1054"/>
                <a:gd name="T25" fmla="*/ 102 h 756"/>
                <a:gd name="T26" fmla="*/ 31 w 1054"/>
                <a:gd name="T27" fmla="*/ 125 h 756"/>
                <a:gd name="T28" fmla="*/ 83 w 1054"/>
                <a:gd name="T29" fmla="*/ 194 h 756"/>
                <a:gd name="T30" fmla="*/ 147 w 1054"/>
                <a:gd name="T31" fmla="*/ 180 h 756"/>
                <a:gd name="T32" fmla="*/ 341 w 1054"/>
                <a:gd name="T33" fmla="*/ 265 h 756"/>
                <a:gd name="T34" fmla="*/ 408 w 1054"/>
                <a:gd name="T35" fmla="*/ 410 h 756"/>
                <a:gd name="T36" fmla="*/ 476 w 1054"/>
                <a:gd name="T37" fmla="*/ 512 h 756"/>
                <a:gd name="T38" fmla="*/ 495 w 1054"/>
                <a:gd name="T39" fmla="*/ 514 h 756"/>
                <a:gd name="T40" fmla="*/ 533 w 1054"/>
                <a:gd name="T41" fmla="*/ 557 h 756"/>
                <a:gd name="T42" fmla="*/ 595 w 1054"/>
                <a:gd name="T43" fmla="*/ 649 h 756"/>
                <a:gd name="T44" fmla="*/ 715 w 1054"/>
                <a:gd name="T45" fmla="*/ 685 h 756"/>
                <a:gd name="T46" fmla="*/ 786 w 1054"/>
                <a:gd name="T47" fmla="*/ 754 h 756"/>
                <a:gd name="T48" fmla="*/ 791 w 1054"/>
                <a:gd name="T49" fmla="*/ 735 h 756"/>
                <a:gd name="T50" fmla="*/ 753 w 1054"/>
                <a:gd name="T51" fmla="*/ 657 h 756"/>
                <a:gd name="T52" fmla="*/ 718 w 1054"/>
                <a:gd name="T53" fmla="*/ 635 h 756"/>
                <a:gd name="T54" fmla="*/ 654 w 1054"/>
                <a:gd name="T55" fmla="*/ 626 h 756"/>
                <a:gd name="T56" fmla="*/ 696 w 1054"/>
                <a:gd name="T57" fmla="*/ 540 h 756"/>
                <a:gd name="T58" fmla="*/ 793 w 1054"/>
                <a:gd name="T59" fmla="*/ 536 h 756"/>
                <a:gd name="T60" fmla="*/ 819 w 1054"/>
                <a:gd name="T61" fmla="*/ 519 h 756"/>
                <a:gd name="T62" fmla="*/ 879 w 1054"/>
                <a:gd name="T63" fmla="*/ 422 h 756"/>
                <a:gd name="T64" fmla="*/ 976 w 1054"/>
                <a:gd name="T65" fmla="*/ 306 h 756"/>
                <a:gd name="T66" fmla="*/ 976 w 1054"/>
                <a:gd name="T67" fmla="*/ 168 h 756"/>
                <a:gd name="T68" fmla="*/ 782 w 1054"/>
                <a:gd name="T69" fmla="*/ 367 h 756"/>
                <a:gd name="T70" fmla="*/ 753 w 1054"/>
                <a:gd name="T71" fmla="*/ 348 h 756"/>
                <a:gd name="T72" fmla="*/ 737 w 1054"/>
                <a:gd name="T73" fmla="*/ 329 h 756"/>
                <a:gd name="T74" fmla="*/ 791 w 1054"/>
                <a:gd name="T75" fmla="*/ 40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54" h="756">
                  <a:moveTo>
                    <a:pt x="976" y="168"/>
                  </a:moveTo>
                  <a:lnTo>
                    <a:pt x="926" y="197"/>
                  </a:lnTo>
                  <a:lnTo>
                    <a:pt x="924" y="154"/>
                  </a:lnTo>
                  <a:lnTo>
                    <a:pt x="848" y="130"/>
                  </a:lnTo>
                  <a:lnTo>
                    <a:pt x="831" y="249"/>
                  </a:lnTo>
                  <a:lnTo>
                    <a:pt x="826" y="294"/>
                  </a:lnTo>
                  <a:lnTo>
                    <a:pt x="798" y="239"/>
                  </a:lnTo>
                  <a:lnTo>
                    <a:pt x="682" y="187"/>
                  </a:lnTo>
                  <a:lnTo>
                    <a:pt x="744" y="97"/>
                  </a:lnTo>
                  <a:lnTo>
                    <a:pt x="815" y="54"/>
                  </a:lnTo>
                  <a:lnTo>
                    <a:pt x="725" y="40"/>
                  </a:lnTo>
                  <a:lnTo>
                    <a:pt x="675" y="4"/>
                  </a:lnTo>
                  <a:lnTo>
                    <a:pt x="597" y="64"/>
                  </a:lnTo>
                  <a:lnTo>
                    <a:pt x="471" y="42"/>
                  </a:lnTo>
                  <a:lnTo>
                    <a:pt x="471" y="42"/>
                  </a:lnTo>
                  <a:lnTo>
                    <a:pt x="471" y="42"/>
                  </a:lnTo>
                  <a:lnTo>
                    <a:pt x="471" y="42"/>
                  </a:lnTo>
                  <a:lnTo>
                    <a:pt x="467" y="42"/>
                  </a:lnTo>
                  <a:lnTo>
                    <a:pt x="422" y="31"/>
                  </a:lnTo>
                  <a:lnTo>
                    <a:pt x="351" y="12"/>
                  </a:lnTo>
                  <a:lnTo>
                    <a:pt x="247" y="31"/>
                  </a:lnTo>
                  <a:lnTo>
                    <a:pt x="247" y="31"/>
                  </a:lnTo>
                  <a:lnTo>
                    <a:pt x="93" y="0"/>
                  </a:lnTo>
                  <a:lnTo>
                    <a:pt x="3" y="45"/>
                  </a:lnTo>
                  <a:lnTo>
                    <a:pt x="26" y="66"/>
                  </a:lnTo>
                  <a:lnTo>
                    <a:pt x="0" y="102"/>
                  </a:lnTo>
                  <a:lnTo>
                    <a:pt x="69" y="111"/>
                  </a:lnTo>
                  <a:lnTo>
                    <a:pt x="31" y="125"/>
                  </a:lnTo>
                  <a:lnTo>
                    <a:pt x="5" y="163"/>
                  </a:lnTo>
                  <a:lnTo>
                    <a:pt x="83" y="194"/>
                  </a:lnTo>
                  <a:lnTo>
                    <a:pt x="41" y="251"/>
                  </a:lnTo>
                  <a:lnTo>
                    <a:pt x="147" y="180"/>
                  </a:lnTo>
                  <a:lnTo>
                    <a:pt x="244" y="170"/>
                  </a:lnTo>
                  <a:lnTo>
                    <a:pt x="341" y="265"/>
                  </a:lnTo>
                  <a:lnTo>
                    <a:pt x="400" y="332"/>
                  </a:lnTo>
                  <a:lnTo>
                    <a:pt x="408" y="410"/>
                  </a:lnTo>
                  <a:lnTo>
                    <a:pt x="419" y="457"/>
                  </a:lnTo>
                  <a:lnTo>
                    <a:pt x="476" y="512"/>
                  </a:lnTo>
                  <a:lnTo>
                    <a:pt x="490" y="543"/>
                  </a:lnTo>
                  <a:lnTo>
                    <a:pt x="495" y="514"/>
                  </a:lnTo>
                  <a:lnTo>
                    <a:pt x="495" y="514"/>
                  </a:lnTo>
                  <a:lnTo>
                    <a:pt x="533" y="557"/>
                  </a:lnTo>
                  <a:lnTo>
                    <a:pt x="590" y="621"/>
                  </a:lnTo>
                  <a:lnTo>
                    <a:pt x="595" y="649"/>
                  </a:lnTo>
                  <a:lnTo>
                    <a:pt x="668" y="680"/>
                  </a:lnTo>
                  <a:lnTo>
                    <a:pt x="715" y="685"/>
                  </a:lnTo>
                  <a:lnTo>
                    <a:pt x="760" y="709"/>
                  </a:lnTo>
                  <a:lnTo>
                    <a:pt x="786" y="754"/>
                  </a:lnTo>
                  <a:lnTo>
                    <a:pt x="855" y="756"/>
                  </a:lnTo>
                  <a:lnTo>
                    <a:pt x="791" y="735"/>
                  </a:lnTo>
                  <a:lnTo>
                    <a:pt x="793" y="685"/>
                  </a:lnTo>
                  <a:lnTo>
                    <a:pt x="753" y="657"/>
                  </a:lnTo>
                  <a:lnTo>
                    <a:pt x="758" y="623"/>
                  </a:lnTo>
                  <a:lnTo>
                    <a:pt x="718" y="635"/>
                  </a:lnTo>
                  <a:lnTo>
                    <a:pt x="696" y="657"/>
                  </a:lnTo>
                  <a:lnTo>
                    <a:pt x="654" y="626"/>
                  </a:lnTo>
                  <a:lnTo>
                    <a:pt x="663" y="578"/>
                  </a:lnTo>
                  <a:lnTo>
                    <a:pt x="696" y="540"/>
                  </a:lnTo>
                  <a:lnTo>
                    <a:pt x="748" y="540"/>
                  </a:lnTo>
                  <a:lnTo>
                    <a:pt x="793" y="536"/>
                  </a:lnTo>
                  <a:lnTo>
                    <a:pt x="819" y="588"/>
                  </a:lnTo>
                  <a:lnTo>
                    <a:pt x="819" y="519"/>
                  </a:lnTo>
                  <a:lnTo>
                    <a:pt x="860" y="476"/>
                  </a:lnTo>
                  <a:lnTo>
                    <a:pt x="879" y="422"/>
                  </a:lnTo>
                  <a:lnTo>
                    <a:pt x="961" y="367"/>
                  </a:lnTo>
                  <a:lnTo>
                    <a:pt x="976" y="306"/>
                  </a:lnTo>
                  <a:lnTo>
                    <a:pt x="1054" y="284"/>
                  </a:lnTo>
                  <a:lnTo>
                    <a:pt x="976" y="168"/>
                  </a:lnTo>
                  <a:close/>
                  <a:moveTo>
                    <a:pt x="791" y="408"/>
                  </a:moveTo>
                  <a:lnTo>
                    <a:pt x="782" y="367"/>
                  </a:lnTo>
                  <a:lnTo>
                    <a:pt x="744" y="405"/>
                  </a:lnTo>
                  <a:lnTo>
                    <a:pt x="753" y="348"/>
                  </a:lnTo>
                  <a:lnTo>
                    <a:pt x="713" y="346"/>
                  </a:lnTo>
                  <a:lnTo>
                    <a:pt x="737" y="329"/>
                  </a:lnTo>
                  <a:lnTo>
                    <a:pt x="860" y="379"/>
                  </a:lnTo>
                  <a:lnTo>
                    <a:pt x="791" y="4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3"/>
            <p:cNvSpPr/>
            <p:nvPr/>
          </p:nvSpPr>
          <p:spPr bwMode="auto">
            <a:xfrm>
              <a:off x="3189288" y="3627438"/>
              <a:ext cx="720725" cy="1128713"/>
            </a:xfrm>
            <a:custGeom>
              <a:avLst/>
              <a:gdLst>
                <a:gd name="T0" fmla="*/ 407 w 454"/>
                <a:gd name="T1" fmla="*/ 149 h 711"/>
                <a:gd name="T2" fmla="*/ 301 w 454"/>
                <a:gd name="T3" fmla="*/ 125 h 711"/>
                <a:gd name="T4" fmla="*/ 291 w 454"/>
                <a:gd name="T5" fmla="*/ 80 h 711"/>
                <a:gd name="T6" fmla="*/ 213 w 454"/>
                <a:gd name="T7" fmla="*/ 35 h 711"/>
                <a:gd name="T8" fmla="*/ 102 w 454"/>
                <a:gd name="T9" fmla="*/ 0 h 711"/>
                <a:gd name="T10" fmla="*/ 45 w 454"/>
                <a:gd name="T11" fmla="*/ 42 h 711"/>
                <a:gd name="T12" fmla="*/ 40 w 454"/>
                <a:gd name="T13" fmla="*/ 97 h 711"/>
                <a:gd name="T14" fmla="*/ 0 w 454"/>
                <a:gd name="T15" fmla="*/ 156 h 711"/>
                <a:gd name="T16" fmla="*/ 28 w 454"/>
                <a:gd name="T17" fmla="*/ 215 h 711"/>
                <a:gd name="T18" fmla="*/ 66 w 454"/>
                <a:gd name="T19" fmla="*/ 270 h 711"/>
                <a:gd name="T20" fmla="*/ 111 w 454"/>
                <a:gd name="T21" fmla="*/ 296 h 711"/>
                <a:gd name="T22" fmla="*/ 78 w 454"/>
                <a:gd name="T23" fmla="*/ 493 h 711"/>
                <a:gd name="T24" fmla="*/ 66 w 454"/>
                <a:gd name="T25" fmla="*/ 647 h 711"/>
                <a:gd name="T26" fmla="*/ 118 w 454"/>
                <a:gd name="T27" fmla="*/ 711 h 711"/>
                <a:gd name="T28" fmla="*/ 161 w 454"/>
                <a:gd name="T29" fmla="*/ 702 h 711"/>
                <a:gd name="T30" fmla="*/ 121 w 454"/>
                <a:gd name="T31" fmla="*/ 654 h 711"/>
                <a:gd name="T32" fmla="*/ 161 w 454"/>
                <a:gd name="T33" fmla="*/ 547 h 711"/>
                <a:gd name="T34" fmla="*/ 237 w 454"/>
                <a:gd name="T35" fmla="*/ 490 h 711"/>
                <a:gd name="T36" fmla="*/ 218 w 454"/>
                <a:gd name="T37" fmla="*/ 460 h 711"/>
                <a:gd name="T38" fmla="*/ 218 w 454"/>
                <a:gd name="T39" fmla="*/ 460 h 711"/>
                <a:gd name="T40" fmla="*/ 260 w 454"/>
                <a:gd name="T41" fmla="*/ 464 h 711"/>
                <a:gd name="T42" fmla="*/ 319 w 454"/>
                <a:gd name="T43" fmla="*/ 400 h 711"/>
                <a:gd name="T44" fmla="*/ 343 w 454"/>
                <a:gd name="T45" fmla="*/ 343 h 711"/>
                <a:gd name="T46" fmla="*/ 393 w 454"/>
                <a:gd name="T47" fmla="*/ 334 h 711"/>
                <a:gd name="T48" fmla="*/ 419 w 454"/>
                <a:gd name="T49" fmla="*/ 239 h 711"/>
                <a:gd name="T50" fmla="*/ 454 w 454"/>
                <a:gd name="T51" fmla="*/ 187 h 711"/>
                <a:gd name="T52" fmla="*/ 407 w 454"/>
                <a:gd name="T53" fmla="*/ 149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4" h="711">
                  <a:moveTo>
                    <a:pt x="407" y="149"/>
                  </a:moveTo>
                  <a:lnTo>
                    <a:pt x="301" y="125"/>
                  </a:lnTo>
                  <a:lnTo>
                    <a:pt x="291" y="80"/>
                  </a:lnTo>
                  <a:lnTo>
                    <a:pt x="213" y="35"/>
                  </a:lnTo>
                  <a:lnTo>
                    <a:pt x="102" y="0"/>
                  </a:lnTo>
                  <a:lnTo>
                    <a:pt x="45" y="42"/>
                  </a:lnTo>
                  <a:lnTo>
                    <a:pt x="40" y="97"/>
                  </a:lnTo>
                  <a:lnTo>
                    <a:pt x="0" y="156"/>
                  </a:lnTo>
                  <a:lnTo>
                    <a:pt x="28" y="215"/>
                  </a:lnTo>
                  <a:lnTo>
                    <a:pt x="66" y="270"/>
                  </a:lnTo>
                  <a:lnTo>
                    <a:pt x="111" y="296"/>
                  </a:lnTo>
                  <a:lnTo>
                    <a:pt x="78" y="493"/>
                  </a:lnTo>
                  <a:lnTo>
                    <a:pt x="66" y="647"/>
                  </a:lnTo>
                  <a:lnTo>
                    <a:pt x="118" y="711"/>
                  </a:lnTo>
                  <a:lnTo>
                    <a:pt x="161" y="702"/>
                  </a:lnTo>
                  <a:lnTo>
                    <a:pt x="121" y="654"/>
                  </a:lnTo>
                  <a:lnTo>
                    <a:pt x="161" y="547"/>
                  </a:lnTo>
                  <a:lnTo>
                    <a:pt x="237" y="490"/>
                  </a:lnTo>
                  <a:lnTo>
                    <a:pt x="218" y="460"/>
                  </a:lnTo>
                  <a:lnTo>
                    <a:pt x="218" y="460"/>
                  </a:lnTo>
                  <a:lnTo>
                    <a:pt x="260" y="464"/>
                  </a:lnTo>
                  <a:lnTo>
                    <a:pt x="319" y="400"/>
                  </a:lnTo>
                  <a:lnTo>
                    <a:pt x="343" y="343"/>
                  </a:lnTo>
                  <a:lnTo>
                    <a:pt x="393" y="334"/>
                  </a:lnTo>
                  <a:lnTo>
                    <a:pt x="419" y="239"/>
                  </a:lnTo>
                  <a:lnTo>
                    <a:pt x="454" y="187"/>
                  </a:lnTo>
                  <a:lnTo>
                    <a:pt x="407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4"/>
            <p:cNvSpPr/>
            <p:nvPr/>
          </p:nvSpPr>
          <p:spPr bwMode="auto">
            <a:xfrm>
              <a:off x="3148013" y="3452813"/>
              <a:ext cx="161925" cy="57150"/>
            </a:xfrm>
            <a:custGeom>
              <a:avLst/>
              <a:gdLst>
                <a:gd name="T0" fmla="*/ 0 w 102"/>
                <a:gd name="T1" fmla="*/ 12 h 36"/>
                <a:gd name="T2" fmla="*/ 102 w 102"/>
                <a:gd name="T3" fmla="*/ 36 h 36"/>
                <a:gd name="T4" fmla="*/ 31 w 102"/>
                <a:gd name="T5" fmla="*/ 0 h 36"/>
                <a:gd name="T6" fmla="*/ 0 w 102"/>
                <a:gd name="T7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2" h="36">
                  <a:moveTo>
                    <a:pt x="0" y="12"/>
                  </a:moveTo>
                  <a:lnTo>
                    <a:pt x="102" y="36"/>
                  </a:lnTo>
                  <a:lnTo>
                    <a:pt x="31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5"/>
            <p:cNvSpPr/>
            <p:nvPr/>
          </p:nvSpPr>
          <p:spPr bwMode="auto">
            <a:xfrm>
              <a:off x="3302001" y="3509963"/>
              <a:ext cx="90488" cy="41275"/>
            </a:xfrm>
            <a:custGeom>
              <a:avLst/>
              <a:gdLst>
                <a:gd name="T0" fmla="*/ 31 w 57"/>
                <a:gd name="T1" fmla="*/ 26 h 26"/>
                <a:gd name="T2" fmla="*/ 57 w 57"/>
                <a:gd name="T3" fmla="*/ 5 h 26"/>
                <a:gd name="T4" fmla="*/ 5 w 57"/>
                <a:gd name="T5" fmla="*/ 0 h 26"/>
                <a:gd name="T6" fmla="*/ 0 w 57"/>
                <a:gd name="T7" fmla="*/ 21 h 26"/>
                <a:gd name="T8" fmla="*/ 31 w 5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6">
                  <a:moveTo>
                    <a:pt x="31" y="26"/>
                  </a:moveTo>
                  <a:lnTo>
                    <a:pt x="57" y="5"/>
                  </a:lnTo>
                  <a:lnTo>
                    <a:pt x="5" y="0"/>
                  </a:lnTo>
                  <a:lnTo>
                    <a:pt x="0" y="21"/>
                  </a:lnTo>
                  <a:lnTo>
                    <a:pt x="3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6"/>
            <p:cNvSpPr/>
            <p:nvPr/>
          </p:nvSpPr>
          <p:spPr bwMode="auto">
            <a:xfrm>
              <a:off x="3527426" y="2955925"/>
              <a:ext cx="104775" cy="98425"/>
            </a:xfrm>
            <a:custGeom>
              <a:avLst/>
              <a:gdLst>
                <a:gd name="T0" fmla="*/ 66 w 66"/>
                <a:gd name="T1" fmla="*/ 62 h 62"/>
                <a:gd name="T2" fmla="*/ 31 w 66"/>
                <a:gd name="T3" fmla="*/ 0 h 62"/>
                <a:gd name="T4" fmla="*/ 0 w 66"/>
                <a:gd name="T5" fmla="*/ 41 h 62"/>
                <a:gd name="T6" fmla="*/ 66 w 66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2">
                  <a:moveTo>
                    <a:pt x="66" y="62"/>
                  </a:moveTo>
                  <a:lnTo>
                    <a:pt x="31" y="0"/>
                  </a:lnTo>
                  <a:lnTo>
                    <a:pt x="0" y="41"/>
                  </a:lnTo>
                  <a:lnTo>
                    <a:pt x="66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2651126" y="2422525"/>
              <a:ext cx="241300" cy="134938"/>
            </a:xfrm>
            <a:custGeom>
              <a:avLst/>
              <a:gdLst>
                <a:gd name="T0" fmla="*/ 41 w 152"/>
                <a:gd name="T1" fmla="*/ 85 h 85"/>
                <a:gd name="T2" fmla="*/ 107 w 152"/>
                <a:gd name="T3" fmla="*/ 68 h 85"/>
                <a:gd name="T4" fmla="*/ 152 w 152"/>
                <a:gd name="T5" fmla="*/ 68 h 85"/>
                <a:gd name="T6" fmla="*/ 109 w 152"/>
                <a:gd name="T7" fmla="*/ 2 h 85"/>
                <a:gd name="T8" fmla="*/ 55 w 152"/>
                <a:gd name="T9" fmla="*/ 19 h 85"/>
                <a:gd name="T10" fmla="*/ 19 w 152"/>
                <a:gd name="T11" fmla="*/ 0 h 85"/>
                <a:gd name="T12" fmla="*/ 0 w 152"/>
                <a:gd name="T13" fmla="*/ 45 h 85"/>
                <a:gd name="T14" fmla="*/ 41 w 152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85">
                  <a:moveTo>
                    <a:pt x="41" y="85"/>
                  </a:moveTo>
                  <a:lnTo>
                    <a:pt x="107" y="68"/>
                  </a:lnTo>
                  <a:lnTo>
                    <a:pt x="152" y="68"/>
                  </a:lnTo>
                  <a:lnTo>
                    <a:pt x="109" y="2"/>
                  </a:lnTo>
                  <a:lnTo>
                    <a:pt x="55" y="19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1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38"/>
            <p:cNvSpPr/>
            <p:nvPr/>
          </p:nvSpPr>
          <p:spPr bwMode="auto">
            <a:xfrm>
              <a:off x="2516188" y="2398713"/>
              <a:ext cx="165100" cy="114300"/>
            </a:xfrm>
            <a:custGeom>
              <a:avLst/>
              <a:gdLst>
                <a:gd name="T0" fmla="*/ 104 w 104"/>
                <a:gd name="T1" fmla="*/ 15 h 72"/>
                <a:gd name="T2" fmla="*/ 69 w 104"/>
                <a:gd name="T3" fmla="*/ 8 h 72"/>
                <a:gd name="T4" fmla="*/ 29 w 104"/>
                <a:gd name="T5" fmla="*/ 0 h 72"/>
                <a:gd name="T6" fmla="*/ 0 w 104"/>
                <a:gd name="T7" fmla="*/ 41 h 72"/>
                <a:gd name="T8" fmla="*/ 36 w 104"/>
                <a:gd name="T9" fmla="*/ 72 h 72"/>
                <a:gd name="T10" fmla="*/ 104 w 104"/>
                <a:gd name="T11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72">
                  <a:moveTo>
                    <a:pt x="104" y="15"/>
                  </a:moveTo>
                  <a:lnTo>
                    <a:pt x="69" y="8"/>
                  </a:lnTo>
                  <a:lnTo>
                    <a:pt x="29" y="0"/>
                  </a:lnTo>
                  <a:lnTo>
                    <a:pt x="0" y="41"/>
                  </a:lnTo>
                  <a:lnTo>
                    <a:pt x="36" y="72"/>
                  </a:lnTo>
                  <a:lnTo>
                    <a:pt x="104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39"/>
            <p:cNvSpPr/>
            <p:nvPr/>
          </p:nvSpPr>
          <p:spPr bwMode="auto">
            <a:xfrm>
              <a:off x="2892426" y="2398713"/>
              <a:ext cx="52388" cy="101600"/>
            </a:xfrm>
            <a:custGeom>
              <a:avLst/>
              <a:gdLst>
                <a:gd name="T0" fmla="*/ 33 w 33"/>
                <a:gd name="T1" fmla="*/ 0 h 64"/>
                <a:gd name="T2" fmla="*/ 0 w 33"/>
                <a:gd name="T3" fmla="*/ 34 h 64"/>
                <a:gd name="T4" fmla="*/ 33 w 33"/>
                <a:gd name="T5" fmla="*/ 64 h 64"/>
                <a:gd name="T6" fmla="*/ 33 w 3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64">
                  <a:moveTo>
                    <a:pt x="33" y="0"/>
                  </a:moveTo>
                  <a:lnTo>
                    <a:pt x="0" y="34"/>
                  </a:lnTo>
                  <a:lnTo>
                    <a:pt x="33" y="6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2576513" y="2301875"/>
              <a:ext cx="98425" cy="66675"/>
            </a:xfrm>
            <a:custGeom>
              <a:avLst/>
              <a:gdLst>
                <a:gd name="T0" fmla="*/ 62 w 62"/>
                <a:gd name="T1" fmla="*/ 26 h 42"/>
                <a:gd name="T2" fmla="*/ 55 w 62"/>
                <a:gd name="T3" fmla="*/ 0 h 42"/>
                <a:gd name="T4" fmla="*/ 0 w 62"/>
                <a:gd name="T5" fmla="*/ 21 h 42"/>
                <a:gd name="T6" fmla="*/ 19 w 62"/>
                <a:gd name="T7" fmla="*/ 42 h 42"/>
                <a:gd name="T8" fmla="*/ 62 w 62"/>
                <a:gd name="T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2">
                  <a:moveTo>
                    <a:pt x="62" y="26"/>
                  </a:moveTo>
                  <a:lnTo>
                    <a:pt x="55" y="0"/>
                  </a:lnTo>
                  <a:lnTo>
                    <a:pt x="0" y="21"/>
                  </a:lnTo>
                  <a:lnTo>
                    <a:pt x="19" y="42"/>
                  </a:lnTo>
                  <a:lnTo>
                    <a:pt x="6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2674938" y="2320925"/>
              <a:ext cx="149225" cy="85725"/>
            </a:xfrm>
            <a:custGeom>
              <a:avLst/>
              <a:gdLst>
                <a:gd name="T0" fmla="*/ 94 w 94"/>
                <a:gd name="T1" fmla="*/ 35 h 54"/>
                <a:gd name="T2" fmla="*/ 66 w 94"/>
                <a:gd name="T3" fmla="*/ 0 h 54"/>
                <a:gd name="T4" fmla="*/ 45 w 94"/>
                <a:gd name="T5" fmla="*/ 19 h 54"/>
                <a:gd name="T6" fmla="*/ 0 w 94"/>
                <a:gd name="T7" fmla="*/ 14 h 54"/>
                <a:gd name="T8" fmla="*/ 21 w 94"/>
                <a:gd name="T9" fmla="*/ 54 h 54"/>
                <a:gd name="T10" fmla="*/ 94 w 94"/>
                <a:gd name="T11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54">
                  <a:moveTo>
                    <a:pt x="94" y="35"/>
                  </a:moveTo>
                  <a:lnTo>
                    <a:pt x="66" y="0"/>
                  </a:lnTo>
                  <a:lnTo>
                    <a:pt x="45" y="19"/>
                  </a:lnTo>
                  <a:lnTo>
                    <a:pt x="0" y="14"/>
                  </a:lnTo>
                  <a:lnTo>
                    <a:pt x="21" y="54"/>
                  </a:lnTo>
                  <a:lnTo>
                    <a:pt x="9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42"/>
            <p:cNvSpPr/>
            <p:nvPr/>
          </p:nvSpPr>
          <p:spPr bwMode="auto">
            <a:xfrm>
              <a:off x="2978151" y="2335213"/>
              <a:ext cx="79375" cy="41275"/>
            </a:xfrm>
            <a:custGeom>
              <a:avLst/>
              <a:gdLst>
                <a:gd name="T0" fmla="*/ 0 w 50"/>
                <a:gd name="T1" fmla="*/ 0 h 26"/>
                <a:gd name="T2" fmla="*/ 41 w 50"/>
                <a:gd name="T3" fmla="*/ 26 h 26"/>
                <a:gd name="T4" fmla="*/ 50 w 50"/>
                <a:gd name="T5" fmla="*/ 0 h 26"/>
                <a:gd name="T6" fmla="*/ 0 w 50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41" y="26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3043238" y="2368550"/>
              <a:ext cx="171450" cy="38100"/>
            </a:xfrm>
            <a:custGeom>
              <a:avLst/>
              <a:gdLst>
                <a:gd name="T0" fmla="*/ 108 w 108"/>
                <a:gd name="T1" fmla="*/ 0 h 24"/>
                <a:gd name="T2" fmla="*/ 49 w 108"/>
                <a:gd name="T3" fmla="*/ 3 h 24"/>
                <a:gd name="T4" fmla="*/ 0 w 108"/>
                <a:gd name="T5" fmla="*/ 5 h 24"/>
                <a:gd name="T6" fmla="*/ 61 w 108"/>
                <a:gd name="T7" fmla="*/ 24 h 24"/>
                <a:gd name="T8" fmla="*/ 108 w 10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4">
                  <a:moveTo>
                    <a:pt x="108" y="0"/>
                  </a:moveTo>
                  <a:lnTo>
                    <a:pt x="49" y="3"/>
                  </a:lnTo>
                  <a:lnTo>
                    <a:pt x="0" y="5"/>
                  </a:lnTo>
                  <a:lnTo>
                    <a:pt x="61" y="24"/>
                  </a:lnTo>
                  <a:lnTo>
                    <a:pt x="1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4"/>
            <p:cNvSpPr/>
            <p:nvPr/>
          </p:nvSpPr>
          <p:spPr bwMode="auto">
            <a:xfrm>
              <a:off x="5627688" y="3668713"/>
              <a:ext cx="33338" cy="63500"/>
            </a:xfrm>
            <a:custGeom>
              <a:avLst/>
              <a:gdLst>
                <a:gd name="T0" fmla="*/ 0 w 21"/>
                <a:gd name="T1" fmla="*/ 40 h 40"/>
                <a:gd name="T2" fmla="*/ 21 w 21"/>
                <a:gd name="T3" fmla="*/ 23 h 40"/>
                <a:gd name="T4" fmla="*/ 5 w 21"/>
                <a:gd name="T5" fmla="*/ 0 h 40"/>
                <a:gd name="T6" fmla="*/ 0 w 21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40">
                  <a:moveTo>
                    <a:pt x="0" y="40"/>
                  </a:moveTo>
                  <a:lnTo>
                    <a:pt x="21" y="23"/>
                  </a:lnTo>
                  <a:lnTo>
                    <a:pt x="5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5"/>
            <p:cNvSpPr/>
            <p:nvPr/>
          </p:nvSpPr>
          <p:spPr bwMode="auto">
            <a:xfrm>
              <a:off x="6218238" y="3430588"/>
              <a:ext cx="25400" cy="49213"/>
            </a:xfrm>
            <a:custGeom>
              <a:avLst/>
              <a:gdLst>
                <a:gd name="T0" fmla="*/ 0 w 16"/>
                <a:gd name="T1" fmla="*/ 14 h 31"/>
                <a:gd name="T2" fmla="*/ 7 w 16"/>
                <a:gd name="T3" fmla="*/ 31 h 31"/>
                <a:gd name="T4" fmla="*/ 16 w 16"/>
                <a:gd name="T5" fmla="*/ 0 h 31"/>
                <a:gd name="T6" fmla="*/ 0 w 16"/>
                <a:gd name="T7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1">
                  <a:moveTo>
                    <a:pt x="0" y="14"/>
                  </a:moveTo>
                  <a:lnTo>
                    <a:pt x="7" y="31"/>
                  </a:lnTo>
                  <a:lnTo>
                    <a:pt x="16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46"/>
            <p:cNvSpPr/>
            <p:nvPr/>
          </p:nvSpPr>
          <p:spPr bwMode="auto">
            <a:xfrm>
              <a:off x="4083051" y="2620963"/>
              <a:ext cx="134938" cy="87313"/>
            </a:xfrm>
            <a:custGeom>
              <a:avLst/>
              <a:gdLst>
                <a:gd name="T0" fmla="*/ 29 w 85"/>
                <a:gd name="T1" fmla="*/ 15 h 55"/>
                <a:gd name="T2" fmla="*/ 0 w 85"/>
                <a:gd name="T3" fmla="*/ 3 h 55"/>
                <a:gd name="T4" fmla="*/ 7 w 85"/>
                <a:gd name="T5" fmla="*/ 36 h 55"/>
                <a:gd name="T6" fmla="*/ 41 w 85"/>
                <a:gd name="T7" fmla="*/ 55 h 55"/>
                <a:gd name="T8" fmla="*/ 85 w 85"/>
                <a:gd name="T9" fmla="*/ 0 h 55"/>
                <a:gd name="T10" fmla="*/ 29 w 85"/>
                <a:gd name="T11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55">
                  <a:moveTo>
                    <a:pt x="29" y="15"/>
                  </a:moveTo>
                  <a:lnTo>
                    <a:pt x="0" y="3"/>
                  </a:lnTo>
                  <a:lnTo>
                    <a:pt x="7" y="36"/>
                  </a:lnTo>
                  <a:lnTo>
                    <a:pt x="41" y="55"/>
                  </a:lnTo>
                  <a:lnTo>
                    <a:pt x="85" y="0"/>
                  </a:lnTo>
                  <a:lnTo>
                    <a:pt x="2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7"/>
            <p:cNvSpPr/>
            <p:nvPr/>
          </p:nvSpPr>
          <p:spPr bwMode="auto">
            <a:xfrm>
              <a:off x="5203826" y="2324100"/>
              <a:ext cx="255588" cy="184150"/>
            </a:xfrm>
            <a:custGeom>
              <a:avLst/>
              <a:gdLst>
                <a:gd name="T0" fmla="*/ 59 w 161"/>
                <a:gd name="T1" fmla="*/ 52 h 116"/>
                <a:gd name="T2" fmla="*/ 161 w 161"/>
                <a:gd name="T3" fmla="*/ 0 h 116"/>
                <a:gd name="T4" fmla="*/ 75 w 161"/>
                <a:gd name="T5" fmla="*/ 14 h 116"/>
                <a:gd name="T6" fmla="*/ 0 w 161"/>
                <a:gd name="T7" fmla="*/ 92 h 116"/>
                <a:gd name="T8" fmla="*/ 56 w 161"/>
                <a:gd name="T9" fmla="*/ 116 h 116"/>
                <a:gd name="T10" fmla="*/ 59 w 161"/>
                <a:gd name="T11" fmla="*/ 5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16">
                  <a:moveTo>
                    <a:pt x="59" y="52"/>
                  </a:moveTo>
                  <a:lnTo>
                    <a:pt x="161" y="0"/>
                  </a:lnTo>
                  <a:lnTo>
                    <a:pt x="75" y="14"/>
                  </a:lnTo>
                  <a:lnTo>
                    <a:pt x="0" y="92"/>
                  </a:lnTo>
                  <a:lnTo>
                    <a:pt x="56" y="116"/>
                  </a:lnTo>
                  <a:lnTo>
                    <a:pt x="59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48"/>
            <p:cNvSpPr/>
            <p:nvPr/>
          </p:nvSpPr>
          <p:spPr bwMode="auto">
            <a:xfrm>
              <a:off x="4594226" y="2230438"/>
              <a:ext cx="146050" cy="112713"/>
            </a:xfrm>
            <a:custGeom>
              <a:avLst/>
              <a:gdLst>
                <a:gd name="T0" fmla="*/ 17 w 92"/>
                <a:gd name="T1" fmla="*/ 40 h 71"/>
                <a:gd name="T2" fmla="*/ 57 w 92"/>
                <a:gd name="T3" fmla="*/ 71 h 71"/>
                <a:gd name="T4" fmla="*/ 92 w 92"/>
                <a:gd name="T5" fmla="*/ 21 h 71"/>
                <a:gd name="T6" fmla="*/ 0 w 92"/>
                <a:gd name="T7" fmla="*/ 0 h 71"/>
                <a:gd name="T8" fmla="*/ 17 w 92"/>
                <a:gd name="T9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71">
                  <a:moveTo>
                    <a:pt x="17" y="40"/>
                  </a:moveTo>
                  <a:lnTo>
                    <a:pt x="57" y="71"/>
                  </a:lnTo>
                  <a:lnTo>
                    <a:pt x="92" y="21"/>
                  </a:lnTo>
                  <a:lnTo>
                    <a:pt x="0" y="0"/>
                  </a:lnTo>
                  <a:lnTo>
                    <a:pt x="1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9"/>
            <p:cNvSpPr/>
            <p:nvPr/>
          </p:nvSpPr>
          <p:spPr bwMode="auto">
            <a:xfrm>
              <a:off x="4692651" y="2203450"/>
              <a:ext cx="146050" cy="60325"/>
            </a:xfrm>
            <a:custGeom>
              <a:avLst/>
              <a:gdLst>
                <a:gd name="T0" fmla="*/ 0 w 92"/>
                <a:gd name="T1" fmla="*/ 0 h 38"/>
                <a:gd name="T2" fmla="*/ 30 w 92"/>
                <a:gd name="T3" fmla="*/ 38 h 38"/>
                <a:gd name="T4" fmla="*/ 92 w 92"/>
                <a:gd name="T5" fmla="*/ 10 h 38"/>
                <a:gd name="T6" fmla="*/ 0 w 9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8">
                  <a:moveTo>
                    <a:pt x="0" y="0"/>
                  </a:moveTo>
                  <a:lnTo>
                    <a:pt x="30" y="38"/>
                  </a:lnTo>
                  <a:lnTo>
                    <a:pt x="92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0" name="TextBox 1"/>
          <p:cNvSpPr txBox="1"/>
          <p:nvPr/>
        </p:nvSpPr>
        <p:spPr>
          <a:xfrm>
            <a:off x="655955" y="4893310"/>
            <a:ext cx="5849620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err="1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Roidmi’s</a:t>
            </a:r>
            <a:r>
              <a:rPr lang="en-US" altLang="zh-CN" sz="24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 </a:t>
            </a:r>
            <a:r>
              <a:rPr lang="en-US" altLang="zh-CN" sz="24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global market layout in 2016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Follow the global layout of the Xiaomi and the operation of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Roidmi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 overseas market, the future will focus on the layout of the North American and European markets.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429873" y="1782679"/>
            <a:ext cx="2186844" cy="2186844"/>
            <a:chOff x="1353673" y="2105259"/>
            <a:chExt cx="2186844" cy="2186844"/>
          </a:xfrm>
        </p:grpSpPr>
        <p:sp>
          <p:nvSpPr>
            <p:cNvPr id="66" name="椭圆 65"/>
            <p:cNvSpPr/>
            <p:nvPr/>
          </p:nvSpPr>
          <p:spPr>
            <a:xfrm>
              <a:off x="1353673" y="2105259"/>
              <a:ext cx="2186844" cy="2186844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795161" y="2629065"/>
              <a:ext cx="1310005" cy="798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50%</a:t>
              </a:r>
              <a:endParaRPr lang="zh-CN" altLang="en-US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1620682" y="3316388"/>
              <a:ext cx="1790065" cy="701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dirty="0" smtClean="0">
                  <a:solidFill>
                    <a:schemeClr val="bg1"/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North America</a:t>
              </a:r>
            </a:p>
            <a:p>
              <a:pPr algn="l"/>
              <a:r>
                <a:rPr lang="zh-CN" altLang="en-US" sz="2000" dirty="0" smtClean="0">
                  <a:solidFill>
                    <a:schemeClr val="bg1"/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&amp; 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Europe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701053" y="1910687"/>
            <a:ext cx="3944202" cy="1974878"/>
            <a:chOff x="7928128" y="2361224"/>
            <a:chExt cx="3864808" cy="1987192"/>
          </a:xfrm>
        </p:grpSpPr>
        <p:sp>
          <p:nvSpPr>
            <p:cNvPr id="68" name="椭圆 67"/>
            <p:cNvSpPr/>
            <p:nvPr/>
          </p:nvSpPr>
          <p:spPr>
            <a:xfrm>
              <a:off x="7928128" y="2361224"/>
              <a:ext cx="1987192" cy="1987192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8264855" y="2815482"/>
              <a:ext cx="1321196" cy="692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 smtClean="0">
                  <a:solidFill>
                    <a:schemeClr val="bg1"/>
                  </a:solidFill>
                  <a:latin typeface="Segoe UI" pitchFamily="34" charset="0"/>
                  <a:cs typeface="Segoe UI" pitchFamily="34" charset="0"/>
                </a:rPr>
                <a:t>40%</a:t>
              </a:r>
              <a:endParaRPr lang="zh-CN" altLang="en-US" sz="44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8147332" y="3401817"/>
              <a:ext cx="3645604" cy="66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dirty="0" smtClean="0">
                  <a:solidFill>
                    <a:schemeClr val="bg1"/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Asia </a:t>
              </a:r>
              <a:r>
                <a:rPr lang="en-US" altLang="zh-CN" sz="2000" dirty="0" smtClean="0">
                  <a:solidFill>
                    <a:schemeClr val="bg1"/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&amp;</a:t>
              </a:r>
            </a:p>
            <a:p>
              <a:pPr algn="l"/>
              <a:r>
                <a:rPr lang="en-US" altLang="zh-CN" sz="2000" dirty="0" smtClean="0">
                  <a:solidFill>
                    <a:schemeClr val="bg1"/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 Middle East</a:t>
              </a:r>
              <a:endParaRPr lang="en-US" altLang="zh-CN" sz="2000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254694" y="4538470"/>
            <a:ext cx="1501140" cy="1257788"/>
            <a:chOff x="9178494" y="4861050"/>
            <a:chExt cx="1501140" cy="1257788"/>
          </a:xfrm>
        </p:grpSpPr>
        <p:sp>
          <p:nvSpPr>
            <p:cNvPr id="69" name="椭圆 68"/>
            <p:cNvSpPr/>
            <p:nvPr/>
          </p:nvSpPr>
          <p:spPr>
            <a:xfrm>
              <a:off x="9178494" y="4861050"/>
              <a:ext cx="1257788" cy="1257788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9457496" y="4925968"/>
              <a:ext cx="842010" cy="6699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2">
                      <a:lumMod val="25000"/>
                    </a:schemeClr>
                  </a:solidFill>
                  <a:latin typeface="Segoe UI" pitchFamily="34" charset="0"/>
                  <a:cs typeface="Segoe UI" pitchFamily="34" charset="0"/>
                </a:rPr>
                <a:t>5%</a:t>
              </a:r>
              <a:endParaRPr lang="zh-CN" altLang="en-US" sz="3600" b="1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9215959" y="5465570"/>
              <a:ext cx="1463675" cy="579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dirty="0" smtClean="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Australia</a:t>
              </a:r>
            </a:p>
            <a:p>
              <a:pPr algn="l"/>
              <a:r>
                <a:rPr lang="en-US" altLang="zh-CN" sz="1600" dirty="0" smtClean="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New Zealand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79910" y="3630304"/>
            <a:ext cx="1319885" cy="1323833"/>
            <a:chOff x="5502971" y="3846933"/>
            <a:chExt cx="1321645" cy="1540300"/>
          </a:xfrm>
        </p:grpSpPr>
        <p:sp>
          <p:nvSpPr>
            <p:cNvPr id="8" name="椭圆 7"/>
            <p:cNvSpPr/>
            <p:nvPr/>
          </p:nvSpPr>
          <p:spPr>
            <a:xfrm>
              <a:off x="5502971" y="3846933"/>
              <a:ext cx="1321645" cy="1540300"/>
            </a:xfrm>
            <a:prstGeom prst="ellipse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86929" y="3945543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smtClean="0">
                  <a:solidFill>
                    <a:schemeClr val="bg2">
                      <a:lumMod val="25000"/>
                    </a:schemeClr>
                  </a:solidFill>
                  <a:latin typeface="Segoe UI" pitchFamily="34" charset="0"/>
                  <a:cs typeface="Segoe UI" pitchFamily="34" charset="0"/>
                </a:rPr>
                <a:t>5%</a:t>
              </a:r>
              <a:endParaRPr lang="zh-CN" altLang="en-US" sz="3600" b="1" dirty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585636" y="4513337"/>
              <a:ext cx="1113790" cy="7010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  South </a:t>
              </a:r>
            </a:p>
            <a:p>
              <a:r>
                <a:rPr lang="en-US" altLang="zh-CN" sz="2000" dirty="0">
                  <a:solidFill>
                    <a:schemeClr val="bg2">
                      <a:lumMod val="25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America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" dur="1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96566" y="440679"/>
            <a:ext cx="263080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S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trategic </a:t>
            </a: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P</a:t>
            </a: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artner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338195" y="695960"/>
            <a:ext cx="5435600" cy="5435600"/>
            <a:chOff x="3378200" y="711200"/>
            <a:chExt cx="5435600" cy="5435600"/>
          </a:xfrm>
        </p:grpSpPr>
        <p:sp>
          <p:nvSpPr>
            <p:cNvPr id="9" name="椭圆 8"/>
            <p:cNvSpPr/>
            <p:nvPr/>
          </p:nvSpPr>
          <p:spPr>
            <a:xfrm>
              <a:off x="3378200" y="711200"/>
              <a:ext cx="5435600" cy="543560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流程图: 或者 11"/>
            <p:cNvSpPr/>
            <p:nvPr/>
          </p:nvSpPr>
          <p:spPr>
            <a:xfrm>
              <a:off x="3848100" y="1181100"/>
              <a:ext cx="4495800" cy="4495800"/>
            </a:xfrm>
            <a:prstGeom prst="flowChartOr">
              <a:avLst/>
            </a:prstGeom>
            <a:solidFill>
              <a:schemeClr val="bg2"/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" name="流程图: 汇总连接 9"/>
            <p:cNvSpPr/>
            <p:nvPr/>
          </p:nvSpPr>
          <p:spPr>
            <a:xfrm>
              <a:off x="4330700" y="1663700"/>
              <a:ext cx="3530600" cy="3530600"/>
            </a:xfrm>
            <a:prstGeom prst="flowChartSummingJunction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543550" y="2876550"/>
              <a:ext cx="1104900" cy="11049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3" name="TextBox 1"/>
            <p:cNvSpPr txBox="1"/>
            <p:nvPr/>
          </p:nvSpPr>
          <p:spPr>
            <a:xfrm>
              <a:off x="3690964" y="1013769"/>
              <a:ext cx="4815478" cy="484410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4404008"/>
                </a:avLst>
              </a:prstTxWarp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sz="4000" b="1" dirty="0" smtClean="0">
                  <a:solidFill>
                    <a:schemeClr val="accent2"/>
                  </a:solidFill>
                  <a:latin typeface="Arial" charset="0"/>
                  <a:ea typeface="微软雅黑 Light" pitchFamily="34" charset="-122"/>
                  <a:cs typeface="Segoe UI" pitchFamily="34" charset="0"/>
                </a:rPr>
                <a:t>Roidmi car network APP ecological chain</a:t>
              </a:r>
            </a:p>
          </p:txBody>
        </p:sp>
        <p:sp>
          <p:nvSpPr>
            <p:cNvPr id="14" name="TextBox 1"/>
            <p:cNvSpPr txBox="1"/>
            <p:nvPr/>
          </p:nvSpPr>
          <p:spPr>
            <a:xfrm>
              <a:off x="4176326" y="1463351"/>
              <a:ext cx="3905250" cy="392846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5578431"/>
                </a:avLst>
              </a:prstTxWarp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accent2"/>
                  </a:solidFill>
                  <a:latin typeface="Arial" charset="0"/>
                  <a:ea typeface="微软雅黑 Light" pitchFamily="34" charset="-122"/>
                  <a:cs typeface="Segoe UI" pitchFamily="34" charset="0"/>
                </a:rPr>
                <a:t>                      The third party </a:t>
              </a:r>
              <a:r>
                <a:rPr lang="zh-CN" altLang="en-US" sz="1600" b="1" dirty="0" smtClean="0">
                  <a:solidFill>
                    <a:schemeClr val="accent2"/>
                  </a:solidFill>
                  <a:latin typeface="Arial" charset="0"/>
                  <a:ea typeface="微软雅黑 Light" pitchFamily="34" charset="-122"/>
                  <a:cs typeface="Segoe UI" pitchFamily="34" charset="0"/>
                  <a:sym typeface="+mn-ea"/>
                </a:rPr>
                <a:t>acces</a:t>
              </a:r>
              <a:r>
                <a:rPr lang="zh-CN" altLang="en-US" sz="1600" b="1" dirty="0" smtClean="0">
                  <a:solidFill>
                    <a:schemeClr val="accent2"/>
                  </a:solidFill>
                  <a:latin typeface="Arial" charset="0"/>
                  <a:ea typeface="微软雅黑 Light" pitchFamily="34" charset="-122"/>
                  <a:cs typeface="Segoe UI" pitchFamily="34" charset="0"/>
                </a:rPr>
                <a:t>                          Social interaction                        Hardware cooperation                  </a:t>
              </a:r>
              <a:r>
                <a:rPr lang="en-US" altLang="zh-CN" sz="1600" b="1" dirty="0" smtClean="0">
                  <a:solidFill>
                    <a:schemeClr val="accent2"/>
                  </a:solidFill>
                  <a:latin typeface="Arial" charset="0"/>
                  <a:ea typeface="微软雅黑 Light" pitchFamily="34" charset="-122"/>
                  <a:cs typeface="Segoe UI" pitchFamily="34" charset="0"/>
                </a:rPr>
                <a:t>Exclusive content provider         </a:t>
              </a:r>
              <a:endParaRPr lang="zh-CN" altLang="en-US" sz="16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endParaRPr>
            </a:p>
          </p:txBody>
        </p:sp>
        <p:sp>
          <p:nvSpPr>
            <p:cNvPr id="16" name="TextBox 1"/>
            <p:cNvSpPr txBox="1"/>
            <p:nvPr/>
          </p:nvSpPr>
          <p:spPr>
            <a:xfrm>
              <a:off x="5084763" y="2008055"/>
              <a:ext cx="2038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400" dirty="0">
                <a:solidFill>
                  <a:schemeClr val="accent2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7" name="TextBox 1"/>
            <p:cNvSpPr txBox="1"/>
            <p:nvPr/>
          </p:nvSpPr>
          <p:spPr>
            <a:xfrm>
              <a:off x="5059672" y="4310390"/>
              <a:ext cx="2038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400" dirty="0">
                <a:solidFill>
                  <a:schemeClr val="accent2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8" name="TextBox 1"/>
            <p:cNvSpPr txBox="1"/>
            <p:nvPr/>
          </p:nvSpPr>
          <p:spPr>
            <a:xfrm>
              <a:off x="4330700" y="2958768"/>
              <a:ext cx="1229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400" dirty="0">
                <a:solidFill>
                  <a:schemeClr val="accent2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19" name="TextBox 1"/>
            <p:cNvSpPr txBox="1"/>
            <p:nvPr/>
          </p:nvSpPr>
          <p:spPr>
            <a:xfrm>
              <a:off x="6613505" y="2958768"/>
              <a:ext cx="12297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400" dirty="0">
                <a:solidFill>
                  <a:schemeClr val="accent2"/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599073" y="3174799"/>
              <a:ext cx="992579" cy="501612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b="1" dirty="0" smtClean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  <a:cs typeface="Segoe UI" pitchFamily="34" charset="0"/>
                </a:rPr>
                <a:t>Roidmi</a:t>
              </a:r>
            </a:p>
          </p:txBody>
        </p:sp>
      </p:grpSp>
      <p:sp>
        <p:nvSpPr>
          <p:cNvPr id="25" name="TextBox 1"/>
          <p:cNvSpPr txBox="1"/>
          <p:nvPr/>
        </p:nvSpPr>
        <p:spPr>
          <a:xfrm>
            <a:off x="9032867" y="998529"/>
            <a:ext cx="266427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Exclusive content and concentration:</a:t>
            </a:r>
            <a:endParaRPr lang="en-US" altLang="zh-CN" sz="2000" b="1" dirty="0" smtClean="0">
              <a:solidFill>
                <a:schemeClr val="accent2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endParaRPr lang="zh-CN" altLang="en-US" sz="2000" b="1" dirty="0" smtClean="0">
              <a:solidFill>
                <a:schemeClr val="accent2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rgbClr val="76717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In order to give users an innovative way of interactive, abundant interactive content, Roidmi always keep highly attention.</a:t>
            </a:r>
          </a:p>
          <a:p>
            <a:pPr>
              <a:lnSpc>
                <a:spcPts val="2000"/>
              </a:lnSpc>
            </a:pPr>
            <a:endParaRPr lang="en-US" altLang="zh-CN" sz="1400" dirty="0" smtClean="0">
              <a:solidFill>
                <a:srgbClr val="76717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sz="1400" dirty="0" smtClean="0">
                <a:solidFill>
                  <a:srgbClr val="76717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Mobile radio: </a:t>
            </a:r>
            <a:endParaRPr lang="en-US" sz="1400" dirty="0" smtClean="0">
              <a:solidFill>
                <a:srgbClr val="76717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Dragonfly FM (exclusive)</a:t>
            </a:r>
          </a:p>
          <a:p>
            <a:pPr>
              <a:lnSpc>
                <a:spcPts val="2000"/>
              </a:lnSpc>
            </a:pPr>
            <a:r>
              <a:rPr sz="1400" dirty="0" smtClean="0">
                <a:solidFill>
                  <a:srgbClr val="76717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Inter-Music:</a:t>
            </a:r>
            <a:endParaRPr lang="en-US" sz="1400" dirty="0" smtClean="0">
              <a:solidFill>
                <a:srgbClr val="76717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MIUI music</a:t>
            </a:r>
          </a:p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QQ music</a:t>
            </a:r>
          </a:p>
          <a:p>
            <a:pPr>
              <a:lnSpc>
                <a:spcPts val="2000"/>
              </a:lnSpc>
            </a:pPr>
            <a:r>
              <a:rPr sz="1400" dirty="0" err="1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Netease</a:t>
            </a:r>
            <a:r>
              <a:rPr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cloud music</a:t>
            </a:r>
          </a:p>
          <a:p>
            <a:endParaRPr lang="en-US" altLang="zh-CN" sz="1400" dirty="0" smtClean="0">
              <a:solidFill>
                <a:srgbClr val="3B3838"/>
              </a:solidFill>
              <a:latin typeface="微软雅黑 Light" pitchFamily="34" charset="-122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02137" y="998529"/>
            <a:ext cx="2664272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Platform interaction and openness</a:t>
            </a:r>
            <a:r>
              <a:rPr lang="en-US" altLang="zh-CN" sz="2000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:</a:t>
            </a:r>
          </a:p>
          <a:p>
            <a:endParaRPr lang="en-US" altLang="zh-CN" sz="2000" b="1" dirty="0">
              <a:solidFill>
                <a:schemeClr val="bg2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Roidmi has always been maintaining adequate open of the APP access for the people who provide the contents of the human-car interactive class , continuously improve human vehicle interaction,interconnection.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Map navigation: 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Baidu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map</a:t>
            </a:r>
          </a:p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Speech recognition: 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Baidu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voice assistant</a:t>
            </a:r>
          </a:p>
          <a:p>
            <a:pPr>
              <a:lnSpc>
                <a:spcPts val="2000"/>
              </a:lnSpc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Third party service access:</a:t>
            </a:r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Automobile insurance, fuel card,illegal query......</a:t>
            </a:r>
          </a:p>
          <a:p>
            <a:endParaRPr lang="en-US" altLang="zh-CN" sz="1400" dirty="0" smtClean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  <a:cs typeface="Segoe UI Light" pitchFamily="34" charset="0"/>
            </a:endParaRPr>
          </a:p>
          <a:p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 Light" pitchFamily="34" charset="-122"/>
              <a:ea typeface="微软雅黑 Light" pitchFamily="34" charset="-122"/>
              <a:cs typeface="Segoe UI Light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98" y="2806292"/>
            <a:ext cx="494895" cy="309309"/>
          </a:xfrm>
          <a:prstGeom prst="rect">
            <a:avLst/>
          </a:prstGeom>
        </p:spPr>
      </p:pic>
      <p:pic>
        <p:nvPicPr>
          <p:cNvPr id="1026" name="Picture 2" descr="http://upload.pincai.com/company/logo/1432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014" b="32931"/>
          <a:stretch>
            <a:fillRect/>
          </a:stretch>
        </p:blipFill>
        <p:spPr bwMode="auto">
          <a:xfrm>
            <a:off x="6732891" y="3249872"/>
            <a:ext cx="935072" cy="318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uxi.a1789.com/upload_files/homepage/logo/4/3344_20140529160550_nbsrj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62" b="34702"/>
          <a:stretch>
            <a:fillRect/>
          </a:stretch>
        </p:blipFill>
        <p:spPr bwMode="auto">
          <a:xfrm>
            <a:off x="6690909" y="3731427"/>
            <a:ext cx="956533" cy="223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/>
          <a:srcRect l="18868" t="11971" r="17486" b="30590"/>
          <a:stretch>
            <a:fillRect/>
          </a:stretch>
        </p:blipFill>
        <p:spPr>
          <a:xfrm>
            <a:off x="5827194" y="4682316"/>
            <a:ext cx="437193" cy="432442"/>
          </a:xfrm>
          <a:prstGeom prst="rect">
            <a:avLst/>
          </a:prstGeom>
        </p:spPr>
      </p:pic>
      <p:pic>
        <p:nvPicPr>
          <p:cNvPr id="1032" name="Picture 8" descr="http://p4.img.cctvpic.com/nettv/newgame/cdn_pic/mzl.gdkklqbh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164"/>
          <a:stretch>
            <a:fillRect/>
          </a:stretch>
        </p:blipFill>
        <p:spPr bwMode="auto">
          <a:xfrm>
            <a:off x="4598751" y="2637592"/>
            <a:ext cx="508203" cy="461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http://img5.imgtn.bdimg.com/it/u=1350320013,3446923422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8" name="Picture 14" descr="http://m.pc6.com/up/2013-7/201372615335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90" y="3168738"/>
            <a:ext cx="481983" cy="481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itopdog.cn/data/uploads/image/52a290cec457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24" y="3735715"/>
            <a:ext cx="528645" cy="528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m1.tongbu.com/appicon/app/431/31/414603431_6A80561D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95" y="1711802"/>
            <a:ext cx="539750" cy="539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pc0359.cn/attachment/soft/2014/1014/004015_7982030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163" y="2216958"/>
            <a:ext cx="454224" cy="454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58" y="4129555"/>
            <a:ext cx="1325525" cy="4976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85" r="5109" b="8602"/>
          <a:stretch>
            <a:fillRect/>
          </a:stretch>
        </p:blipFill>
        <p:spPr>
          <a:xfrm>
            <a:off x="6189576" y="2199799"/>
            <a:ext cx="484857" cy="4861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5668645" y="3158490"/>
            <a:ext cx="3034030" cy="3034030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94325" tIns="839893" rIns="306155" bIns="623147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800" kern="1200"/>
          </a:p>
        </p:txBody>
      </p:sp>
      <p:sp>
        <p:nvSpPr>
          <p:cNvPr id="5" name="TextBox 10"/>
          <p:cNvSpPr txBox="1"/>
          <p:nvPr/>
        </p:nvSpPr>
        <p:spPr>
          <a:xfrm>
            <a:off x="596566" y="440679"/>
            <a:ext cx="267652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Channel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P</a:t>
            </a:r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artners</a:t>
            </a:r>
          </a:p>
        </p:txBody>
      </p:sp>
      <p:sp>
        <p:nvSpPr>
          <p:cNvPr id="12" name="任意多边形 11"/>
          <p:cNvSpPr/>
          <p:nvPr/>
        </p:nvSpPr>
        <p:spPr>
          <a:xfrm>
            <a:off x="4478655" y="779780"/>
            <a:ext cx="3034030" cy="3034030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14" name="任意多边形 13"/>
          <p:cNvSpPr/>
          <p:nvPr/>
        </p:nvSpPr>
        <p:spPr>
          <a:xfrm>
            <a:off x="3264535" y="3205480"/>
            <a:ext cx="3034030" cy="3034030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155" tIns="839893" rIns="994325" bIns="62314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37" name="TextBox 1"/>
          <p:cNvSpPr txBox="1"/>
          <p:nvPr/>
        </p:nvSpPr>
        <p:spPr>
          <a:xfrm>
            <a:off x="1337481" y="1236423"/>
            <a:ext cx="2888259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Self-operated </a:t>
            </a:r>
            <a:r>
              <a:rPr lang="en-US" altLang="zh-CN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C</a:t>
            </a:r>
            <a:r>
              <a:rPr lang="zh-CN" alt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hannel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767171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Roidmi completely control the main core sales channels.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504825" y="3776980"/>
            <a:ext cx="2830195" cy="2377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4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Distributor C</a:t>
            </a:r>
            <a:r>
              <a:rPr lang="zh-CN" alt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hannel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Rapidly occupying all kinds of the consumer Internet platform through cooperation with the relevant category of dearlers.</a:t>
            </a:r>
          </a:p>
        </p:txBody>
      </p:sp>
      <p:sp>
        <p:nvSpPr>
          <p:cNvPr id="41" name="TextBox 1"/>
          <p:cNvSpPr txBox="1"/>
          <p:nvPr/>
        </p:nvSpPr>
        <p:spPr>
          <a:xfrm>
            <a:off x="8761095" y="3827780"/>
            <a:ext cx="3075305" cy="246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Special and third party channels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Roidmi all new items'in crowd-funding and the first sales platform, and non network sales channels.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092" b="22062"/>
          <a:stretch>
            <a:fillRect/>
          </a:stretch>
        </p:blipFill>
        <p:spPr>
          <a:xfrm>
            <a:off x="5479415" y="2675890"/>
            <a:ext cx="1050925" cy="400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195" y="1310005"/>
            <a:ext cx="618490" cy="618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http://www.logo123.net/blog/wp-content/uploads/2015/03/0d8bcb2c70a5c6b8ae15629af53bca9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657" t="31851" r="40604" b="30960"/>
          <a:stretch>
            <a:fillRect/>
          </a:stretch>
        </p:blipFill>
        <p:spPr bwMode="auto">
          <a:xfrm>
            <a:off x="6085205" y="1308100"/>
            <a:ext cx="596900" cy="619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n.zdmimg.com/201412/19/20ae5427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41" t="23522" r="11059" b="28877"/>
          <a:stretch>
            <a:fillRect/>
          </a:stretch>
        </p:blipFill>
        <p:spPr bwMode="auto">
          <a:xfrm>
            <a:off x="4156397" y="5533911"/>
            <a:ext cx="1308735" cy="4933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innomd.org/file/Image/1415228117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98" t="32144" r="8058" b="32685"/>
          <a:stretch>
            <a:fillRect/>
          </a:stretch>
        </p:blipFill>
        <p:spPr bwMode="auto">
          <a:xfrm>
            <a:off x="6356985" y="4018980"/>
            <a:ext cx="2033270" cy="484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89862" y="3369859"/>
            <a:ext cx="121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88571" y="4090632"/>
            <a:ext cx="1315943" cy="6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18401" y="4833653"/>
            <a:ext cx="17621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41698" y="4588635"/>
            <a:ext cx="1164822" cy="59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01928" y="2058752"/>
            <a:ext cx="2016231" cy="5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08138 0.1824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91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1104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08724 0.2046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10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2" grpId="0" bldLvl="0" animBg="1"/>
      <p:bldP spid="14" grpId="0" bldLvl="0" animBg="1"/>
      <p:bldP spid="37" grpId="0"/>
      <p:bldP spid="39" grpId="0" bldLvl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96566" y="440679"/>
            <a:ext cx="326771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sz="2400" dirty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Products &amp; Solutions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09930" y="1552523"/>
            <a:ext cx="10753725" cy="4170097"/>
            <a:chOff x="695325" y="1549275"/>
            <a:chExt cx="10753725" cy="371475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95325" y="2079954"/>
              <a:ext cx="10753725" cy="0"/>
            </a:xfrm>
            <a:prstGeom prst="line">
              <a:avLst/>
            </a:prstGeom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95325" y="2610633"/>
              <a:ext cx="10753725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695325" y="3141312"/>
              <a:ext cx="10753725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95325" y="3671991"/>
              <a:ext cx="10753725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95325" y="4202670"/>
              <a:ext cx="10753725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695325" y="4733349"/>
              <a:ext cx="10753725" cy="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"/>
            <p:cNvSpPr txBox="1"/>
            <p:nvPr/>
          </p:nvSpPr>
          <p:spPr>
            <a:xfrm>
              <a:off x="727077" y="2111639"/>
              <a:ext cx="3560232" cy="461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dirty="0" smtClean="0">
                  <a:solidFill>
                    <a:schemeClr val="bg2">
                      <a:lumMod val="50000"/>
                    </a:schemeClr>
                  </a:solidFill>
                  <a:latin typeface="微软雅黑 Light" pitchFamily="34" charset="-122"/>
                  <a:ea typeface="微软雅黑 Light" pitchFamily="34" charset="-122"/>
                  <a:cs typeface="Segoe UI Light" pitchFamily="34" charset="0"/>
                </a:rPr>
                <a:t> </a:t>
              </a:r>
              <a:r>
                <a:rPr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Roidmi 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B</a:t>
              </a:r>
              <a:r>
                <a:rPr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luetooth 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Car charger</a:t>
              </a:r>
              <a:r>
                <a:rPr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 </a:t>
              </a:r>
            </a:p>
            <a:p>
              <a:pPr algn="ctr"/>
              <a:r>
                <a:rPr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1st 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Gen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287308" y="1549275"/>
              <a:ext cx="0" cy="371475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11200" y="1549275"/>
              <a:ext cx="0" cy="371475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7863416" y="1549275"/>
              <a:ext cx="0" cy="3714750"/>
            </a:xfrm>
            <a:prstGeom prst="line">
              <a:avLst/>
            </a:prstGeom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439525" y="1549275"/>
              <a:ext cx="0" cy="371475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95325" y="1549275"/>
              <a:ext cx="10753725" cy="0"/>
            </a:xfrm>
            <a:prstGeom prst="line">
              <a:avLst/>
            </a:prstGeom>
            <a:ln w="571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"/>
            <p:cNvSpPr txBox="1"/>
            <p:nvPr/>
          </p:nvSpPr>
          <p:spPr>
            <a:xfrm>
              <a:off x="741047" y="2650570"/>
              <a:ext cx="3560232" cy="461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Roidmi 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M</a:t>
              </a:r>
              <a:r>
                <a:rPr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usic bluetooth car charge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r</a:t>
              </a:r>
              <a:r>
                <a:rPr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 (2/2S) 2nd 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G</a:t>
              </a:r>
              <a:r>
                <a:rPr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en</a:t>
              </a:r>
            </a:p>
          </p:txBody>
        </p:sp>
        <p:sp>
          <p:nvSpPr>
            <p:cNvPr id="28" name="TextBox 1"/>
            <p:cNvSpPr txBox="1"/>
            <p:nvPr/>
          </p:nvSpPr>
          <p:spPr>
            <a:xfrm>
              <a:off x="727077" y="3267186"/>
              <a:ext cx="3560232" cy="271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Xiaomi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 Car air purifier</a:t>
              </a:r>
              <a:endParaRPr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endParaRPr>
            </a:p>
          </p:txBody>
        </p:sp>
        <p:sp>
          <p:nvSpPr>
            <p:cNvPr id="29" name="TextBox 1"/>
            <p:cNvSpPr txBox="1"/>
            <p:nvPr/>
          </p:nvSpPr>
          <p:spPr>
            <a:xfrm>
              <a:off x="727077" y="3798118"/>
              <a:ext cx="3560232" cy="27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Roidmi</a:t>
              </a:r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 B1 Anti-blue light glasses</a:t>
              </a:r>
              <a:endPara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endParaRPr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727077" y="4342633"/>
              <a:ext cx="3560232" cy="271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 Light" pitchFamily="34" charset="-122"/>
                  <a:ea typeface="微软雅黑 Light" pitchFamily="34" charset="-122"/>
                  <a:cs typeface="Segoe UI Light" pitchFamily="34" charset="0"/>
                </a:rPr>
                <a:t> </a:t>
              </a:r>
              <a:endPara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endParaRPr>
            </a:p>
          </p:txBody>
        </p:sp>
        <p:sp>
          <p:nvSpPr>
            <p:cNvPr id="32" name="TextBox 1"/>
            <p:cNvSpPr txBox="1"/>
            <p:nvPr/>
          </p:nvSpPr>
          <p:spPr>
            <a:xfrm>
              <a:off x="4295246" y="2214379"/>
              <a:ext cx="3560232" cy="271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Bluetooth 4.0,double USB charg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er</a:t>
              </a:r>
            </a:p>
          </p:txBody>
        </p:sp>
        <p:sp>
          <p:nvSpPr>
            <p:cNvPr id="33" name="TextBox 1"/>
            <p:cNvSpPr txBox="1"/>
            <p:nvPr/>
          </p:nvSpPr>
          <p:spPr>
            <a:xfrm>
              <a:off x="4295246" y="2735804"/>
              <a:ext cx="3560232" cy="271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 Bluetooth 4.2,double USB charging,MIC</a:t>
              </a:r>
            </a:p>
          </p:txBody>
        </p:sp>
        <p:sp>
          <p:nvSpPr>
            <p:cNvPr id="34" name="TextBox 1"/>
            <p:cNvSpPr txBox="1"/>
            <p:nvPr/>
          </p:nvSpPr>
          <p:spPr>
            <a:xfrm>
              <a:off x="4295246" y="3266479"/>
              <a:ext cx="3560232" cy="271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Control the device with APP</a:t>
              </a:r>
              <a:endParaRPr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endParaRPr>
            </a:p>
          </p:txBody>
        </p:sp>
        <p:sp>
          <p:nvSpPr>
            <p:cNvPr id="35" name="TextBox 1"/>
            <p:cNvSpPr txBox="1"/>
            <p:nvPr/>
          </p:nvSpPr>
          <p:spPr>
            <a:xfrm>
              <a:off x="4295246" y="3783441"/>
              <a:ext cx="3560232" cy="466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ea typeface="微软雅黑 Light" pitchFamily="34" charset="-122"/>
                  <a:cs typeface="Arial" pitchFamily="34" charset="0"/>
                </a:rPr>
                <a:t>Blocked blue light, 9-layer coating, modular design</a:t>
              </a:r>
              <a:endParaRPr lang="en-US" altLang="zh-CN" sz="14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微软雅黑 Light" pitchFamily="34" charset="-122"/>
                <a:cs typeface="Arial" pitchFamily="34" charset="0"/>
              </a:endParaRPr>
            </a:p>
          </p:txBody>
        </p:sp>
        <p:sp>
          <p:nvSpPr>
            <p:cNvPr id="36" name="TextBox 1"/>
            <p:cNvSpPr txBox="1"/>
            <p:nvPr/>
          </p:nvSpPr>
          <p:spPr>
            <a:xfrm>
              <a:off x="4295246" y="4299309"/>
              <a:ext cx="3560232" cy="271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400" dirty="0">
                <a:solidFill>
                  <a:schemeClr val="bg2">
                    <a:lumMod val="50000"/>
                  </a:schemeClr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37" name="TextBox 1"/>
            <p:cNvSpPr txBox="1"/>
            <p:nvPr/>
          </p:nvSpPr>
          <p:spPr>
            <a:xfrm>
              <a:off x="4295246" y="4843954"/>
              <a:ext cx="3560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400" dirty="0">
                <a:solidFill>
                  <a:schemeClr val="bg2">
                    <a:lumMod val="50000"/>
                  </a:schemeClr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  <p:sp>
          <p:nvSpPr>
            <p:cNvPr id="38" name="TextBox 1"/>
            <p:cNvSpPr txBox="1"/>
            <p:nvPr/>
          </p:nvSpPr>
          <p:spPr>
            <a:xfrm>
              <a:off x="7847540" y="2118978"/>
              <a:ext cx="3560232" cy="461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 Mobile phone interconnection,Mobile device charging</a:t>
              </a:r>
            </a:p>
          </p:txBody>
        </p:sp>
        <p:sp>
          <p:nvSpPr>
            <p:cNvPr id="39" name="TextBox 1"/>
            <p:cNvSpPr txBox="1"/>
            <p:nvPr/>
          </p:nvSpPr>
          <p:spPr>
            <a:xfrm>
              <a:off x="7875480" y="2648692"/>
              <a:ext cx="3560232" cy="461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Mobile phone interconnection,Mobile device charging,speech recognition,call</a:t>
              </a:r>
            </a:p>
          </p:txBody>
        </p:sp>
        <p:sp>
          <p:nvSpPr>
            <p:cNvPr id="40" name="TextBox 1"/>
            <p:cNvSpPr txBox="1"/>
            <p:nvPr/>
          </p:nvSpPr>
          <p:spPr>
            <a:xfrm>
              <a:off x="7878020" y="3178417"/>
              <a:ext cx="3560232" cy="27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dirty="0">
                  <a:solidFill>
                    <a:schemeClr val="bg2">
                      <a:lumMod val="50000"/>
                    </a:schemeClr>
                  </a:solidFill>
                  <a:latin typeface="微软雅黑 Light" pitchFamily="34" charset="-122"/>
                  <a:ea typeface="微软雅黑 Light" pitchFamily="34" charset="-122"/>
                  <a:cs typeface="Segoe UI Light" pitchFamily="34" charset="0"/>
                </a:rPr>
                <a:t> </a:t>
              </a:r>
              <a:endParaRPr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endParaRPr>
            </a:p>
          </p:txBody>
        </p:sp>
        <p:sp>
          <p:nvSpPr>
            <p:cNvPr id="41" name="TextBox 1"/>
            <p:cNvSpPr txBox="1"/>
            <p:nvPr/>
          </p:nvSpPr>
          <p:spPr>
            <a:xfrm>
              <a:off x="7806597" y="3703378"/>
              <a:ext cx="3560232" cy="4660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dirty="0" smtClean="0">
                  <a:solidFill>
                    <a:schemeClr val="bg2">
                      <a:lumMod val="50000"/>
                    </a:schemeClr>
                  </a:solidFill>
                  <a:latin typeface="微软雅黑 Light" pitchFamily="34" charset="-122"/>
                  <a:ea typeface="微软雅黑 Light" pitchFamily="34" charset="-122"/>
                  <a:cs typeface="Segoe UI Light" pitchFamily="34" charset="0"/>
                </a:rPr>
                <a:t> </a:t>
              </a:r>
              <a:r>
                <a:rPr lang="en-US" sz="1400" dirty="0" smtClean="0">
                  <a:solidFill>
                    <a:schemeClr val="bg2">
                      <a:lumMod val="50000"/>
                    </a:schemeClr>
                  </a:solidFill>
                  <a:latin typeface="微软雅黑 Light" pitchFamily="34" charset="-122"/>
                  <a:ea typeface="微软雅黑 Light" pitchFamily="34" charset="-122"/>
                  <a:cs typeface="Segoe UI Light" pitchFamily="34" charset="0"/>
                </a:rPr>
                <a:t>Eyes protected when you use the computer, cell phone and TV.</a:t>
              </a:r>
              <a:endParaRPr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endParaRPr>
            </a:p>
          </p:txBody>
        </p:sp>
        <p:sp>
          <p:nvSpPr>
            <p:cNvPr id="42" name="TextBox 1"/>
            <p:cNvSpPr txBox="1"/>
            <p:nvPr/>
          </p:nvSpPr>
          <p:spPr>
            <a:xfrm>
              <a:off x="7847540" y="4335294"/>
              <a:ext cx="3560232" cy="271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endParaRPr>
            </a:p>
          </p:txBody>
        </p:sp>
        <p:sp>
          <p:nvSpPr>
            <p:cNvPr id="43" name="TextBox 1"/>
            <p:cNvSpPr txBox="1"/>
            <p:nvPr/>
          </p:nvSpPr>
          <p:spPr>
            <a:xfrm>
              <a:off x="7847540" y="4843954"/>
              <a:ext cx="3560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1400" dirty="0">
                <a:solidFill>
                  <a:schemeClr val="bg2">
                    <a:lumMod val="50000"/>
                  </a:schemeClr>
                </a:solidFill>
                <a:latin typeface="Segoe UI Light" pitchFamily="34" charset="0"/>
                <a:cs typeface="Segoe UI Light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95325" y="5264025"/>
              <a:ext cx="10753725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1058123" y="1579454"/>
              <a:ext cx="2882265" cy="4887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sz="2000" dirty="0" smtClean="0">
                  <a:solidFill>
                    <a:srgbClr val="3B3838"/>
                  </a:solidFill>
                  <a:latin typeface="微软雅黑 Light" pitchFamily="34" charset="-122"/>
                  <a:ea typeface="微软雅黑 Light" pitchFamily="34" charset="-122"/>
                  <a:cs typeface="Segoe UI" pitchFamily="34" charset="0"/>
                </a:rPr>
                <a:t> </a:t>
              </a:r>
              <a:r>
                <a:rPr sz="2000" dirty="0" smtClean="0">
                  <a:solidFill>
                    <a:srgbClr val="3B3838"/>
                  </a:solidFill>
                  <a:latin typeface="Arial" charset="0"/>
                  <a:ea typeface="微软雅黑 Light" pitchFamily="34" charset="-122"/>
                  <a:cs typeface="Segoe UI" pitchFamily="34" charset="0"/>
                </a:rPr>
                <a:t>Products'name/model</a:t>
              </a:r>
              <a:r>
                <a:rPr sz="2000" dirty="0" smtClean="0">
                  <a:solidFill>
                    <a:srgbClr val="3B3838"/>
                  </a:solidFill>
                  <a:latin typeface="微软雅黑 Light" pitchFamily="34" charset="-122"/>
                  <a:ea typeface="微软雅黑 Light" pitchFamily="34" charset="-122"/>
                  <a:cs typeface="Segoe UI" pitchFamily="34" charset="0"/>
                </a:rPr>
                <a:t> 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424923" y="1576740"/>
              <a:ext cx="1315497" cy="49350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3B3838"/>
                  </a:solidFill>
                  <a:latin typeface="Arial" charset="0"/>
                  <a:ea typeface="微软雅黑 Light" pitchFamily="34" charset="-122"/>
                  <a:cs typeface="Segoe UI" pitchFamily="34" charset="0"/>
                </a:rPr>
                <a:t>Solutions</a:t>
              </a:r>
              <a:endParaRPr lang="zh-CN" altLang="en-US" sz="2000" dirty="0" smtClean="0">
                <a:solidFill>
                  <a:srgbClr val="3B3838"/>
                </a:solidFill>
                <a:latin typeface="Arial" charset="0"/>
                <a:ea typeface="微软雅黑 Light" pitchFamily="34" charset="-122"/>
                <a:cs typeface="Segoe UI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895170" y="1563982"/>
              <a:ext cx="3512602" cy="48873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 smtClean="0">
                  <a:solidFill>
                    <a:srgbClr val="3B3838"/>
                  </a:solidFill>
                  <a:latin typeface="Arial" charset="0"/>
                  <a:ea typeface="微软雅黑 Light" pitchFamily="34" charset="-122"/>
                  <a:cs typeface="Segoe UI" pitchFamily="34" charset="0"/>
                </a:rPr>
                <a:t>Advantages</a:t>
              </a:r>
            </a:p>
          </p:txBody>
        </p:sp>
      </p:grpSp>
      <p:sp>
        <p:nvSpPr>
          <p:cNvPr id="44" name="矩形 43"/>
          <p:cNvSpPr/>
          <p:nvPr/>
        </p:nvSpPr>
        <p:spPr>
          <a:xfrm>
            <a:off x="8135854" y="3449050"/>
            <a:ext cx="2502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Automotive odor and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PM2.5, </a:t>
            </a:r>
          </a:p>
          <a:p>
            <a:pPr algn="ctr"/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CADR is 60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m³/h</a:t>
            </a:r>
            <a:r>
              <a:rPr lang="en-US" altLang="zh-CN" sz="1400" dirty="0" smtClean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09675 0.00047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0"/>
          <p:cNvSpPr txBox="1"/>
          <p:nvPr/>
        </p:nvSpPr>
        <p:spPr>
          <a:xfrm>
            <a:off x="596566" y="440679"/>
            <a:ext cx="3884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  <a:sym typeface="+mn-ea"/>
              </a:rPr>
              <a:t>Products &amp; Star </a:t>
            </a:r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  <a:sym typeface="+mn-ea"/>
              </a:rPr>
              <a:t>Products</a:t>
            </a:r>
            <a:endParaRPr lang="zh-CN" altLang="en-US" sz="2400" dirty="0" smtClean="0">
              <a:solidFill>
                <a:schemeClr val="bg1">
                  <a:lumMod val="65000"/>
                </a:schemeClr>
              </a:solidFill>
              <a:latin typeface="微软雅黑" charset="0"/>
              <a:ea typeface="微软雅黑" charset="0"/>
              <a:cs typeface="Segoe UI Light" pitchFamily="34" charset="0"/>
            </a:endParaRPr>
          </a:p>
        </p:txBody>
      </p:sp>
      <p:pic>
        <p:nvPicPr>
          <p:cNvPr id="3" name="图片 2" descr="160303.191"/>
          <p:cNvPicPr>
            <a:picLocks noChangeAspect="1"/>
          </p:cNvPicPr>
          <p:nvPr/>
        </p:nvPicPr>
        <p:blipFill>
          <a:blip r:embed="rId3" cstate="print"/>
          <a:srcRect l="30823" r="29465"/>
          <a:stretch>
            <a:fillRect/>
          </a:stretch>
        </p:blipFill>
        <p:spPr>
          <a:xfrm>
            <a:off x="3771719" y="1121429"/>
            <a:ext cx="2785745" cy="4907280"/>
          </a:xfrm>
          <a:prstGeom prst="rect">
            <a:avLst/>
          </a:prstGeom>
        </p:spPr>
      </p:pic>
      <p:pic>
        <p:nvPicPr>
          <p:cNvPr id="6" name="图片 5" descr="正_白"/>
          <p:cNvPicPr>
            <a:picLocks noChangeAspect="1"/>
          </p:cNvPicPr>
          <p:nvPr/>
        </p:nvPicPr>
        <p:blipFill>
          <a:blip r:embed="rId4" cstate="print"/>
          <a:srcRect l="41527" r="37768"/>
          <a:stretch>
            <a:fillRect/>
          </a:stretch>
        </p:blipFill>
        <p:spPr>
          <a:xfrm>
            <a:off x="7185140" y="1155825"/>
            <a:ext cx="1441450" cy="4688840"/>
          </a:xfrm>
          <a:prstGeom prst="rect">
            <a:avLst/>
          </a:prstGeom>
        </p:spPr>
      </p:pic>
      <p:pic>
        <p:nvPicPr>
          <p:cNvPr id="9" name="图片 8" descr="正_黑"/>
          <p:cNvPicPr>
            <a:picLocks noChangeAspect="1"/>
          </p:cNvPicPr>
          <p:nvPr/>
        </p:nvPicPr>
        <p:blipFill>
          <a:blip r:embed="rId5" cstate="print"/>
          <a:srcRect l="38969" t="6564" r="36060"/>
          <a:stretch>
            <a:fillRect/>
          </a:stretch>
        </p:blipFill>
        <p:spPr>
          <a:xfrm>
            <a:off x="9316246" y="1539970"/>
            <a:ext cx="1744345" cy="439293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8066436" y="5781808"/>
            <a:ext cx="2748894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/>
                <a:ea typeface="微软雅黑 Light"/>
                <a:cs typeface="Segoe UI Light" pitchFamily="34" charset="0"/>
              </a:rPr>
              <a:t>2 in 1 charger adapter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/>
              <a:ea typeface="微软雅黑 Light"/>
              <a:cs typeface="Segoe UI Ligh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958" y="1667870"/>
            <a:ext cx="2416875" cy="28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77922" y="5909480"/>
            <a:ext cx="4107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/>
                <a:ea typeface="微软雅黑 Light"/>
              </a:rPr>
              <a:t>Bluetooth Car charger 1s and 2s 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微软雅黑 Light"/>
              <a:ea typeface="微软雅黑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0"/>
          <p:cNvSpPr txBox="1"/>
          <p:nvPr/>
        </p:nvSpPr>
        <p:spPr>
          <a:xfrm>
            <a:off x="596566" y="440679"/>
            <a:ext cx="394525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Products &amp; New Products</a:t>
            </a:r>
            <a:endParaRPr lang="zh-CN" altLang="en-US" sz="2400" dirty="0" smtClean="0">
              <a:solidFill>
                <a:schemeClr val="bg1">
                  <a:lumMod val="65000"/>
                </a:schemeClr>
              </a:solidFill>
              <a:latin typeface="微软雅黑" charset="0"/>
              <a:ea typeface="微软雅黑" charset="0"/>
              <a:cs typeface="Segoe UI Light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6971" y="1554920"/>
            <a:ext cx="8901680" cy="456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14901" y="1078173"/>
            <a:ext cx="803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Xiaomi</a:t>
            </a:r>
            <a:r>
              <a:rPr lang="en-US" altLang="zh-CN" b="1" dirty="0" smtClean="0"/>
              <a:t> Mijia Car Air Purifier (Only supply for </a:t>
            </a:r>
            <a:r>
              <a:rPr lang="en-US" altLang="zh-CN" b="1" dirty="0" err="1" smtClean="0"/>
              <a:t>Xiaomi</a:t>
            </a:r>
            <a:r>
              <a:rPr lang="en-US" altLang="zh-CN" b="1" dirty="0" smtClean="0"/>
              <a:t> Store from Dec 2016 )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8531" y="460190"/>
            <a:ext cx="3983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Products &amp; New Products</a:t>
            </a:r>
            <a:endParaRPr lang="zh-CN" altLang="en-US" sz="2400" dirty="0" smtClean="0">
              <a:solidFill>
                <a:schemeClr val="bg1">
                  <a:lumMod val="65000"/>
                </a:schemeClr>
              </a:solidFill>
              <a:latin typeface="微软雅黑" charset="0"/>
              <a:ea typeface="微软雅黑" charset="0"/>
              <a:cs typeface="Segoe UI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040" y="1463864"/>
            <a:ext cx="6675437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8408" y="1479502"/>
            <a:ext cx="3575749" cy="213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103" y="3788178"/>
            <a:ext cx="3542502" cy="23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9809" y="928046"/>
            <a:ext cx="8898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/>
              <a:t>Roidmi</a:t>
            </a:r>
            <a:r>
              <a:rPr lang="en-US" altLang="zh-CN" b="1" dirty="0" smtClean="0"/>
              <a:t> B1 Anti-blue light eyes protected glasses (Launched China market from 18</a:t>
            </a:r>
            <a:r>
              <a:rPr lang="en-US" altLang="zh-CN" b="1" baseline="30000" dirty="0" smtClean="0"/>
              <a:t>th</a:t>
            </a:r>
            <a:r>
              <a:rPr lang="en-US" altLang="zh-CN" b="1" dirty="0" smtClean="0"/>
              <a:t> Jan 2017)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93090" y="450215"/>
            <a:ext cx="1691005" cy="4832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75000"/>
                  </a:schemeClr>
                </a:solidFill>
                <a:effectLst/>
                <a:latin typeface="微软雅黑" charset="0"/>
                <a:ea typeface="微软雅黑" charset="0"/>
                <a:cs typeface="Segoe UI Light" pitchFamily="34" charset="0"/>
              </a:rPr>
              <a:t>CATALOG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2966606" y="1876628"/>
            <a:ext cx="3271520" cy="3139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About 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Roidmi</a:t>
            </a:r>
          </a:p>
          <a:p>
            <a:pPr algn="l">
              <a:lnSpc>
                <a:spcPct val="20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Our 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ission</a:t>
            </a:r>
          </a:p>
          <a:p>
            <a:pPr algn="l">
              <a:lnSpc>
                <a:spcPct val="200000"/>
              </a:lnSpc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Our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Team</a:t>
            </a:r>
          </a:p>
          <a:p>
            <a:pPr algn="l">
              <a:lnSpc>
                <a:spcPct val="200000"/>
              </a:lnSpc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Our S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trength </a:t>
            </a:r>
          </a:p>
          <a:p>
            <a:pPr algn="l">
              <a:lnSpc>
                <a:spcPct val="200000"/>
              </a:lnSpc>
            </a:pPr>
            <a:r>
              <a:rPr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Global Strategy &amp;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P</a:t>
            </a:r>
            <a:r>
              <a:rPr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artner</a:t>
            </a:r>
          </a:p>
        </p:txBody>
      </p:sp>
      <p:sp>
        <p:nvSpPr>
          <p:cNvPr id="7" name="TextBox 21"/>
          <p:cNvSpPr txBox="1"/>
          <p:nvPr/>
        </p:nvSpPr>
        <p:spPr>
          <a:xfrm>
            <a:off x="7487103" y="1905203"/>
            <a:ext cx="2762885" cy="2529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sz="2000" b="1" dirty="0" smtClean="0">
                <a:solidFill>
                  <a:srgbClr val="76717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Pruducts </a:t>
            </a:r>
            <a:r>
              <a:rPr lang="en-US" sz="2000" b="1" dirty="0" smtClean="0">
                <a:solidFill>
                  <a:srgbClr val="76717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&amp;</a:t>
            </a:r>
            <a:r>
              <a:rPr sz="2000" b="1" dirty="0" smtClean="0">
                <a:solidFill>
                  <a:srgbClr val="76717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Solutions</a:t>
            </a:r>
          </a:p>
          <a:p>
            <a:pPr algn="l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76717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Achievements</a:t>
            </a:r>
          </a:p>
          <a:p>
            <a:pPr algn="l"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76717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Media</a:t>
            </a:r>
            <a:endParaRPr lang="en-US" altLang="zh-CN" sz="2000" b="1" dirty="0" smtClean="0">
              <a:solidFill>
                <a:srgbClr val="76717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555126" y="2149483"/>
            <a:ext cx="327660" cy="32766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1</a:t>
            </a:r>
          </a:p>
        </p:txBody>
      </p:sp>
      <p:sp>
        <p:nvSpPr>
          <p:cNvPr id="13" name="椭圆 12"/>
          <p:cNvSpPr/>
          <p:nvPr/>
        </p:nvSpPr>
        <p:spPr>
          <a:xfrm>
            <a:off x="2555126" y="2766703"/>
            <a:ext cx="327660" cy="32766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2</a:t>
            </a:r>
          </a:p>
        </p:txBody>
      </p:sp>
      <p:sp>
        <p:nvSpPr>
          <p:cNvPr id="14" name="椭圆 13"/>
          <p:cNvSpPr/>
          <p:nvPr/>
        </p:nvSpPr>
        <p:spPr>
          <a:xfrm>
            <a:off x="2555126" y="3383923"/>
            <a:ext cx="327660" cy="32766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3</a:t>
            </a:r>
          </a:p>
        </p:txBody>
      </p:sp>
      <p:sp>
        <p:nvSpPr>
          <p:cNvPr id="15" name="椭圆 14"/>
          <p:cNvSpPr/>
          <p:nvPr/>
        </p:nvSpPr>
        <p:spPr>
          <a:xfrm>
            <a:off x="2555126" y="4001143"/>
            <a:ext cx="327660" cy="32766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4</a:t>
            </a:r>
          </a:p>
        </p:txBody>
      </p:sp>
      <p:sp>
        <p:nvSpPr>
          <p:cNvPr id="16" name="椭圆 15"/>
          <p:cNvSpPr/>
          <p:nvPr/>
        </p:nvSpPr>
        <p:spPr>
          <a:xfrm>
            <a:off x="2555126" y="4618363"/>
            <a:ext cx="327660" cy="32766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5</a:t>
            </a:r>
          </a:p>
        </p:txBody>
      </p:sp>
      <p:sp>
        <p:nvSpPr>
          <p:cNvPr id="17" name="椭圆 16"/>
          <p:cNvSpPr/>
          <p:nvPr/>
        </p:nvSpPr>
        <p:spPr>
          <a:xfrm>
            <a:off x="7066967" y="2149483"/>
            <a:ext cx="327660" cy="32766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6</a:t>
            </a:r>
          </a:p>
        </p:txBody>
      </p:sp>
      <p:sp>
        <p:nvSpPr>
          <p:cNvPr id="18" name="椭圆 17"/>
          <p:cNvSpPr/>
          <p:nvPr/>
        </p:nvSpPr>
        <p:spPr>
          <a:xfrm>
            <a:off x="7066967" y="2766703"/>
            <a:ext cx="327660" cy="32766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7</a:t>
            </a:r>
          </a:p>
        </p:txBody>
      </p:sp>
      <p:sp>
        <p:nvSpPr>
          <p:cNvPr id="19" name="椭圆 18"/>
          <p:cNvSpPr/>
          <p:nvPr/>
        </p:nvSpPr>
        <p:spPr>
          <a:xfrm>
            <a:off x="7066967" y="3383923"/>
            <a:ext cx="327660" cy="327660"/>
          </a:xfrm>
          <a:prstGeom prst="ellipse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-0.0905 " pathEditMode="relative" rAng="0" ptsTypes="AA">
                                      <p:cBhvr>
                                        <p:cTn id="13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3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3.95833E-6 -0.18032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2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3.95833E-6 -0.27014 " pathEditMode="relative" rAng="0" ptsTypes="AA">
                                      <p:cBhvr>
                                        <p:cTn id="23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3.95833E-6 -0.35926 " pathEditMode="relative" rAng="0" ptsTypes="AA">
                                      <p:cBhvr>
                                        <p:cTn id="28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1.11022E-16 -0.0905 " pathEditMode="relative" rAng="0" ptsTypes="AA">
                                      <p:cBhvr>
                                        <p:cTn id="37" dur="75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53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1.11022E-16 -0.1794 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bldLvl="0" animBg="1"/>
      <p:bldP spid="13" grpId="0" bldLvl="0" animBg="1"/>
      <p:bldP spid="13" grpId="1" bldLvl="0" animBg="1"/>
      <p:bldP spid="14" grpId="0" bldLvl="0" animBg="1"/>
      <p:bldP spid="14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17" grpId="0" bldLvl="0" animBg="1"/>
      <p:bldP spid="18" grpId="0" bldLvl="0" animBg="1"/>
      <p:bldP spid="18" grpId="1" bldLvl="0" animBg="1"/>
      <p:bldP spid="19" grpId="0" bldLvl="0" animBg="1"/>
      <p:bldP spid="19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96566" y="432424"/>
            <a:ext cx="231394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Achievement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s</a:t>
            </a:r>
            <a:r>
              <a:rPr sz="2400" dirty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 </a:t>
            </a:r>
          </a:p>
        </p:txBody>
      </p:sp>
      <p:sp>
        <p:nvSpPr>
          <p:cNvPr id="20" name="矩形 19"/>
          <p:cNvSpPr/>
          <p:nvPr/>
        </p:nvSpPr>
        <p:spPr>
          <a:xfrm>
            <a:off x="333375" y="3942080"/>
            <a:ext cx="275780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Customer good 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reviews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46710" y="4457700"/>
            <a:ext cx="3326765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Products'good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reviews more than</a:t>
            </a: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90%,</a:t>
            </a:r>
          </a:p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Real time godd assess data collection:</a:t>
            </a:r>
          </a:p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The official website of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MIUI mall / mobile terminal</a:t>
            </a:r>
          </a:p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Jingdong Mall </a:t>
            </a:r>
          </a:p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T-mall</a:t>
            </a:r>
          </a:p>
        </p:txBody>
      </p:sp>
      <p:sp>
        <p:nvSpPr>
          <p:cNvPr id="23" name="矩形 22"/>
          <p:cNvSpPr/>
          <p:nvPr/>
        </p:nvSpPr>
        <p:spPr>
          <a:xfrm>
            <a:off x="3617595" y="3942080"/>
            <a:ext cx="253936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Order conversion rate</a:t>
            </a:r>
          </a:p>
        </p:txBody>
      </p:sp>
      <p:sp>
        <p:nvSpPr>
          <p:cNvPr id="26" name="矩形 25"/>
          <p:cNvSpPr/>
          <p:nvPr/>
        </p:nvSpPr>
        <p:spPr>
          <a:xfrm>
            <a:off x="6432550" y="3942080"/>
            <a:ext cx="236728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</a:t>
            </a:r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epeat purchase </a:t>
            </a: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rate</a:t>
            </a:r>
          </a:p>
        </p:txBody>
      </p:sp>
      <p:sp>
        <p:nvSpPr>
          <p:cNvPr id="29" name="矩形 28"/>
          <p:cNvSpPr/>
          <p:nvPr/>
        </p:nvSpPr>
        <p:spPr>
          <a:xfrm>
            <a:off x="8858636" y="3942238"/>
            <a:ext cx="21336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Habits survey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81630" y="1381941"/>
            <a:ext cx="2133600" cy="2133600"/>
            <a:chOff x="1034030" y="2088696"/>
            <a:chExt cx="2133600" cy="2133600"/>
          </a:xfrm>
        </p:grpSpPr>
        <p:sp>
          <p:nvSpPr>
            <p:cNvPr id="6" name="椭圆 5"/>
            <p:cNvSpPr/>
            <p:nvPr/>
          </p:nvSpPr>
          <p:spPr>
            <a:xfrm>
              <a:off x="1034030" y="2088696"/>
              <a:ext cx="2133600" cy="2133600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弧形 6"/>
            <p:cNvSpPr/>
            <p:nvPr/>
          </p:nvSpPr>
          <p:spPr>
            <a:xfrm>
              <a:off x="1034030" y="2088696"/>
              <a:ext cx="2133600" cy="2133600"/>
            </a:xfrm>
            <a:prstGeom prst="arc">
              <a:avLst>
                <a:gd name="adj1" fmla="val 16200000"/>
                <a:gd name="adj2" fmla="val 13319233"/>
              </a:avLst>
            </a:prstGeom>
            <a:ln w="3810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499318" y="2732040"/>
              <a:ext cx="13211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accent2"/>
                  </a:solidFill>
                  <a:latin typeface="Segoe UI" pitchFamily="34" charset="0"/>
                  <a:cs typeface="Segoe UI" pitchFamily="34" charset="0"/>
                </a:rPr>
                <a:t>90%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697477" y="1412421"/>
            <a:ext cx="2133600" cy="2133600"/>
            <a:chOff x="3697477" y="2088696"/>
            <a:chExt cx="2133600" cy="2133600"/>
          </a:xfrm>
        </p:grpSpPr>
        <p:grpSp>
          <p:nvGrpSpPr>
            <p:cNvPr id="9" name="组合 8"/>
            <p:cNvGrpSpPr/>
            <p:nvPr/>
          </p:nvGrpSpPr>
          <p:grpSpPr>
            <a:xfrm>
              <a:off x="3697477" y="2088696"/>
              <a:ext cx="2133600" cy="2133600"/>
              <a:chOff x="1519918" y="2495096"/>
              <a:chExt cx="2133600" cy="213360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519918" y="2495096"/>
                <a:ext cx="2133600" cy="21336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弧形 10"/>
              <p:cNvSpPr/>
              <p:nvPr/>
            </p:nvSpPr>
            <p:spPr>
              <a:xfrm>
                <a:off x="1519918" y="2495096"/>
                <a:ext cx="2133600" cy="2133600"/>
              </a:xfrm>
              <a:prstGeom prst="arc">
                <a:avLst/>
              </a:prstGeom>
              <a:ln w="3810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4103679" y="2770775"/>
              <a:ext cx="13211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rgbClr val="767171"/>
                  </a:solidFill>
                  <a:latin typeface="Segoe UI" pitchFamily="34" charset="0"/>
                  <a:cs typeface="Segoe UI" pitchFamily="34" charset="0"/>
                </a:rPr>
                <a:t>15%</a:t>
              </a:r>
              <a:endParaRPr lang="zh-CN" altLang="en-US" sz="4400" b="1" dirty="0">
                <a:solidFill>
                  <a:srgbClr val="767171"/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04764" y="1458141"/>
            <a:ext cx="2133600" cy="2133600"/>
            <a:chOff x="6360924" y="2088696"/>
            <a:chExt cx="2133600" cy="2133600"/>
          </a:xfrm>
        </p:grpSpPr>
        <p:sp>
          <p:nvSpPr>
            <p:cNvPr id="13" name="椭圆 12"/>
            <p:cNvSpPr/>
            <p:nvPr/>
          </p:nvSpPr>
          <p:spPr>
            <a:xfrm>
              <a:off x="6360924" y="2088696"/>
              <a:ext cx="2133600" cy="2133600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弧形 13"/>
            <p:cNvSpPr/>
            <p:nvPr/>
          </p:nvSpPr>
          <p:spPr>
            <a:xfrm>
              <a:off x="6360924" y="2088696"/>
              <a:ext cx="2133600" cy="2133600"/>
            </a:xfrm>
            <a:prstGeom prst="arc">
              <a:avLst>
                <a:gd name="adj1" fmla="val 8778596"/>
                <a:gd name="adj2" fmla="val 19381026"/>
              </a:avLst>
            </a:prstGeom>
            <a:ln w="3810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777654" y="2770775"/>
              <a:ext cx="13211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 smtClean="0">
                  <a:solidFill>
                    <a:schemeClr val="bg2">
                      <a:lumMod val="50000"/>
                    </a:schemeClr>
                  </a:solidFill>
                  <a:latin typeface="Segoe UI" pitchFamily="34" charset="0"/>
                  <a:cs typeface="Segoe UI" pitchFamily="34" charset="0"/>
                </a:rPr>
                <a:t>50%</a:t>
              </a:r>
              <a:endParaRPr lang="zh-CN" altLang="en-US" sz="4400" b="1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192011" y="1412421"/>
            <a:ext cx="2133600" cy="2133600"/>
            <a:chOff x="9024371" y="2088696"/>
            <a:chExt cx="2133600" cy="2133600"/>
          </a:xfrm>
        </p:grpSpPr>
        <p:sp>
          <p:nvSpPr>
            <p:cNvPr id="16" name="椭圆 15"/>
            <p:cNvSpPr/>
            <p:nvPr/>
          </p:nvSpPr>
          <p:spPr>
            <a:xfrm>
              <a:off x="9024371" y="2088696"/>
              <a:ext cx="2133600" cy="2133600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弧形 16"/>
            <p:cNvSpPr/>
            <p:nvPr/>
          </p:nvSpPr>
          <p:spPr>
            <a:xfrm>
              <a:off x="9024371" y="2088696"/>
              <a:ext cx="2133600" cy="2133600"/>
            </a:xfrm>
            <a:prstGeom prst="arc">
              <a:avLst>
                <a:gd name="adj1" fmla="val 18679530"/>
                <a:gd name="adj2" fmla="val 20868981"/>
              </a:avLst>
            </a:prstGeom>
            <a:ln w="3810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430573" y="2770775"/>
              <a:ext cx="132119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2">
                      <a:lumMod val="50000"/>
                    </a:schemeClr>
                  </a:solidFill>
                  <a:latin typeface="Segoe UI" pitchFamily="34" charset="0"/>
                  <a:cs typeface="Segoe UI" pitchFamily="34" charset="0"/>
                </a:rPr>
                <a:t>1</a:t>
              </a:r>
              <a:r>
                <a:rPr lang="en-US" altLang="zh-CN" sz="4400" b="1" dirty="0" smtClean="0">
                  <a:solidFill>
                    <a:schemeClr val="bg2">
                      <a:lumMod val="50000"/>
                    </a:schemeClr>
                  </a:solidFill>
                  <a:latin typeface="Segoe UI" pitchFamily="34" charset="0"/>
                  <a:cs typeface="Segoe UI" pitchFamily="34" charset="0"/>
                </a:rPr>
                <a:t>0%</a:t>
              </a:r>
              <a:endParaRPr lang="zh-CN" altLang="en-US" sz="4400" b="1" dirty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8" name="TextBox 1"/>
          <p:cNvSpPr txBox="1"/>
          <p:nvPr/>
        </p:nvSpPr>
        <p:spPr>
          <a:xfrm>
            <a:off x="3725545" y="4457700"/>
            <a:ext cx="2484120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Leading in the peer under the order conversion rate.</a:t>
            </a: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nd 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three times more than the average conversion rate of electronic business platform 5% times.</a:t>
            </a:r>
          </a:p>
        </p:txBody>
      </p:sp>
      <p:sp>
        <p:nvSpPr>
          <p:cNvPr id="39" name="TextBox 1"/>
          <p:cNvSpPr txBox="1"/>
          <p:nvPr/>
        </p:nvSpPr>
        <p:spPr>
          <a:xfrm>
            <a:off x="6521450" y="4457700"/>
            <a:ext cx="221691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Old customer repeat purchase rate in T-mall is nearly 50%,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specially for </a:t>
            </a: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the core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VIP</a:t>
            </a: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customers.</a:t>
            </a:r>
          </a:p>
        </p:txBody>
      </p:sp>
      <p:sp>
        <p:nvSpPr>
          <p:cNvPr id="40" name="TextBox 1"/>
          <p:cNvSpPr txBox="1"/>
          <p:nvPr/>
        </p:nvSpPr>
        <p:spPr>
          <a:xfrm>
            <a:off x="9154795" y="4439920"/>
            <a:ext cx="2475230" cy="1615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According to Roidmi APP background data , about 10% users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use</a:t>
            </a: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blue charge every day listen to the internet audio content of the time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over </a:t>
            </a:r>
            <a:r>
              <a:rPr sz="140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60 minutes.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mph" presetSubtype="0" fill="hold" nodeType="after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4000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6" presetClass="emph" presetSubtype="0" fill="hold" nodeType="after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4000"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6" presetClass="emph" presetSubtype="0" fill="hold" nodeType="after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4000"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6" presetClass="emph" presetSubtype="0" fill="hold" nodeType="afterEffect" p14:presetBounceEnd="94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94000"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3" grpId="0"/>
          <p:bldP spid="26" grpId="0"/>
          <p:bldP spid="29" grpId="0"/>
          <p:bldP spid="38" grpId="0"/>
          <p:bldP spid="39" grpId="0"/>
          <p:bldP spid="4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3" presetClass="entr" presetSubtype="27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2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50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1" grpId="0"/>
          <p:bldP spid="23" grpId="0"/>
          <p:bldP spid="26" grpId="0"/>
          <p:bldP spid="29" grpId="0"/>
          <p:bldP spid="38" grpId="0"/>
          <p:bldP spid="39" grpId="0"/>
          <p:bldP spid="40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96566" y="440679"/>
            <a:ext cx="109791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Media</a:t>
            </a:r>
          </a:p>
        </p:txBody>
      </p:sp>
      <p:sp>
        <p:nvSpPr>
          <p:cNvPr id="6" name="矩形 5"/>
          <p:cNvSpPr/>
          <p:nvPr/>
        </p:nvSpPr>
        <p:spPr>
          <a:xfrm>
            <a:off x="523875" y="1110615"/>
            <a:ext cx="2957195" cy="13817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8635" y="2854960"/>
            <a:ext cx="2971800" cy="13366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39750" y="4588510"/>
            <a:ext cx="2957830" cy="13366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TextBox 1"/>
          <p:cNvSpPr txBox="1"/>
          <p:nvPr/>
        </p:nvSpPr>
        <p:spPr>
          <a:xfrm>
            <a:off x="656590" y="1435556"/>
            <a:ext cx="321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" charset="0"/>
                <a:cs typeface="Segoe UI" pitchFamily="34" charset="0"/>
              </a:rPr>
              <a:t>Digital evaluation </a:t>
            </a:r>
            <a:endParaRPr lang="en-US" altLang="zh-CN" sz="2000" b="1" dirty="0" smtClean="0">
              <a:solidFill>
                <a:schemeClr val="bg1"/>
              </a:solidFill>
              <a:latin typeface="Arial" charset="0"/>
              <a:ea typeface="微软雅黑" charset="0"/>
              <a:cs typeface="Segoe UI" pitchFamily="34" charset="0"/>
            </a:endParaRPr>
          </a:p>
          <a:p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" charset="0"/>
                <a:cs typeface="Segoe UI" pitchFamily="34" charset="0"/>
              </a:rPr>
              <a:t>media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600058" y="3314382"/>
            <a:ext cx="218884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charset="0"/>
                <a:ea typeface="微软雅黑" charset="0"/>
                <a:cs typeface="Segoe UI" pitchFamily="34" charset="0"/>
              </a:rPr>
              <a:t> </a:t>
            </a:r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" charset="0"/>
                <a:cs typeface="Segoe UI" pitchFamily="34" charset="0"/>
              </a:rPr>
              <a:t>Internet media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596566" y="5065712"/>
            <a:ext cx="2455545" cy="41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dirty="0" smtClean="0">
                <a:solidFill>
                  <a:schemeClr val="bg1"/>
                </a:solidFill>
                <a:latin typeface="微软雅黑" charset="0"/>
                <a:ea typeface="微软雅黑" charset="0"/>
                <a:cs typeface="Segoe UI" pitchFamily="34" charset="0"/>
              </a:rPr>
              <a:t> </a:t>
            </a:r>
            <a:r>
              <a:rPr sz="2000" b="1" dirty="0" smtClean="0">
                <a:solidFill>
                  <a:schemeClr val="bg1"/>
                </a:solidFill>
                <a:latin typeface="Arial" charset="0"/>
                <a:ea typeface="微软雅黑" charset="0"/>
                <a:cs typeface="Segoe UI" pitchFamily="34" charset="0"/>
              </a:rPr>
              <a:t>Video/car media</a:t>
            </a:r>
          </a:p>
        </p:txBody>
      </p:sp>
      <p:pic>
        <p:nvPicPr>
          <p:cNvPr id="26" name="图片 25" descr="logo墙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638" y="673361"/>
            <a:ext cx="5905500" cy="5838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0" grpId="0" bldLvl="0" animBg="1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60325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extBox 8"/>
          <p:cNvSpPr txBox="1"/>
          <p:nvPr/>
        </p:nvSpPr>
        <p:spPr>
          <a:xfrm>
            <a:off x="3236913" y="2816225"/>
            <a:ext cx="5718175" cy="11684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>
                <a:solidFill>
                  <a:schemeClr val="bg1">
                    <a:alpha val="70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THANK YOU!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658"/>
          <a:stretch>
            <a:fillRect/>
          </a:stretch>
        </p:blipFill>
        <p:spPr>
          <a:xfrm>
            <a:off x="5284153" y="1035050"/>
            <a:ext cx="1623695" cy="396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25852" y="1513830"/>
            <a:ext cx="425387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400" dirty="0" smtClean="0">
                <a:solidFill>
                  <a:schemeClr val="bg1">
                    <a:alpha val="50000"/>
                  </a:schemeClr>
                </a:solidFill>
                <a:latin typeface="微软雅黑 Light" pitchFamily="34" charset="-122"/>
                <a:ea typeface="微软雅黑 Light" pitchFamily="34" charset="-122"/>
                <a:cs typeface="Segoe UI Light" pitchFamily="34" charset="0"/>
                <a:sym typeface="+mn-ea"/>
              </a:rPr>
              <a:t>— </a:t>
            </a:r>
            <a:r>
              <a:rPr lang="zh-CN" altLang="en-US" sz="2400" b="1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Roidmi </a:t>
            </a:r>
            <a:r>
              <a:rPr lang="en-US" altLang="zh-CN" sz="2400" b="1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I</a:t>
            </a:r>
            <a:r>
              <a:rPr lang="zh-CN" altLang="en-US" sz="2400" b="1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ntelligent </a:t>
            </a:r>
            <a:r>
              <a:rPr lang="en-US" altLang="zh-CN" sz="2400" b="1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L</a:t>
            </a:r>
            <a:r>
              <a:rPr lang="zh-CN" altLang="en-US" sz="2400" b="1" dirty="0" smtClean="0">
                <a:solidFill>
                  <a:schemeClr val="bg1"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ife</a:t>
            </a:r>
            <a:r>
              <a:rPr lang="zh-CN" altLang="en-US" b="1" dirty="0" smtClean="0">
                <a:solidFill>
                  <a:schemeClr val="bg1">
                    <a:alpha val="50000"/>
                  </a:schemeClr>
                </a:solidFill>
                <a:latin typeface="微软雅黑 Light" pitchFamily="34" charset="-122"/>
                <a:ea typeface="微软雅黑 Light" pitchFamily="34" charset="-122"/>
                <a:cs typeface="Segoe UI Light" pitchFamily="34" charset="0"/>
                <a:sym typeface="+mn-ea"/>
              </a:rPr>
              <a:t> </a:t>
            </a:r>
            <a:r>
              <a:rPr lang="en-US" altLang="zh-CN" sz="1400" dirty="0" smtClean="0">
                <a:solidFill>
                  <a:schemeClr val="bg1">
                    <a:alpha val="50000"/>
                  </a:schemeClr>
                </a:solidFill>
                <a:latin typeface="微软雅黑 Light" pitchFamily="34" charset="-122"/>
                <a:ea typeface="微软雅黑 Light" pitchFamily="34" charset="-122"/>
                <a:cs typeface="Segoe UI Light" pitchFamily="34" charset="0"/>
                <a:sym typeface="+mn-ea"/>
              </a:rPr>
              <a:t>—</a:t>
            </a:r>
          </a:p>
        </p:txBody>
      </p:sp>
      <p:sp>
        <p:nvSpPr>
          <p:cNvPr id="2" name="TextBox 7"/>
          <p:cNvSpPr txBox="1"/>
          <p:nvPr/>
        </p:nvSpPr>
        <p:spPr>
          <a:xfrm>
            <a:off x="4871085" y="6284362"/>
            <a:ext cx="23291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 smtClean="0">
                <a:solidFill>
                  <a:schemeClr val="bg1">
                    <a:lumMod val="85000"/>
                    <a:alpha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Mi Chain Enterprise</a:t>
            </a:r>
            <a:endParaRPr lang="zh-CN" altLang="en-US" dirty="0" smtClean="0">
              <a:solidFill>
                <a:schemeClr val="bg1">
                  <a:lumMod val="85000"/>
                  <a:alpha val="50000"/>
                </a:schemeClr>
              </a:solidFill>
              <a:latin typeface="微软雅黑 Light" pitchFamily="34" charset="-122"/>
              <a:ea typeface="微软雅黑 Light" pitchFamily="34" charset="-122"/>
              <a:cs typeface="Segoe UI Light" pitchFamily="34" charset="0"/>
            </a:endParaRPr>
          </a:p>
        </p:txBody>
      </p:sp>
      <p:pic>
        <p:nvPicPr>
          <p:cNvPr id="18" name="图片 17" descr="logo灰色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195" y="6086242"/>
            <a:ext cx="314960" cy="198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49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49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96566" y="440679"/>
            <a:ext cx="23158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About Roidmi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07540" y="2745173"/>
            <a:ext cx="1663700" cy="1663700"/>
            <a:chOff x="1936750" y="2966153"/>
            <a:chExt cx="1663700" cy="1663700"/>
          </a:xfrm>
        </p:grpSpPr>
        <p:sp>
          <p:nvSpPr>
            <p:cNvPr id="6" name="矩形 5"/>
            <p:cNvSpPr/>
            <p:nvPr/>
          </p:nvSpPr>
          <p:spPr>
            <a:xfrm>
              <a:off x="1936750" y="2966153"/>
              <a:ext cx="1663700" cy="166370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4" name="组合 183"/>
            <p:cNvGrpSpPr/>
            <p:nvPr/>
          </p:nvGrpSpPr>
          <p:grpSpPr>
            <a:xfrm>
              <a:off x="2551389" y="3546300"/>
              <a:ext cx="434422" cy="679625"/>
              <a:chOff x="2460625" y="3339925"/>
              <a:chExt cx="615950" cy="963613"/>
            </a:xfrm>
          </p:grpSpPr>
          <p:sp>
            <p:nvSpPr>
              <p:cNvPr id="152" name="Line 133"/>
              <p:cNvSpPr>
                <a:spLocks noChangeShapeType="1"/>
              </p:cNvSpPr>
              <p:nvPr/>
            </p:nvSpPr>
            <p:spPr bwMode="auto">
              <a:xfrm>
                <a:off x="2460625" y="3339925"/>
                <a:ext cx="0" cy="963613"/>
              </a:xfrm>
              <a:prstGeom prst="line">
                <a:avLst/>
              </a:prstGeom>
              <a:noFill/>
              <a:ln w="50800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34"/>
              <p:cNvSpPr/>
              <p:nvPr/>
            </p:nvSpPr>
            <p:spPr bwMode="auto">
              <a:xfrm>
                <a:off x="2460625" y="3430412"/>
                <a:ext cx="615950" cy="360363"/>
              </a:xfrm>
              <a:custGeom>
                <a:avLst/>
                <a:gdLst>
                  <a:gd name="T0" fmla="*/ 0 w 388"/>
                  <a:gd name="T1" fmla="*/ 0 h 227"/>
                  <a:gd name="T2" fmla="*/ 388 w 388"/>
                  <a:gd name="T3" fmla="*/ 0 h 227"/>
                  <a:gd name="T4" fmla="*/ 332 w 388"/>
                  <a:gd name="T5" fmla="*/ 114 h 227"/>
                  <a:gd name="T6" fmla="*/ 388 w 388"/>
                  <a:gd name="T7" fmla="*/ 227 h 227"/>
                  <a:gd name="T8" fmla="*/ 0 w 388"/>
                  <a:gd name="T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8" h="227">
                    <a:moveTo>
                      <a:pt x="0" y="0"/>
                    </a:moveTo>
                    <a:lnTo>
                      <a:pt x="388" y="0"/>
                    </a:lnTo>
                    <a:lnTo>
                      <a:pt x="332" y="114"/>
                    </a:lnTo>
                    <a:lnTo>
                      <a:pt x="388" y="227"/>
                    </a:lnTo>
                    <a:lnTo>
                      <a:pt x="0" y="227"/>
                    </a:lnTo>
                  </a:path>
                </a:pathLst>
              </a:custGeom>
              <a:noFill/>
              <a:ln w="50800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234940" y="4380298"/>
            <a:ext cx="1663700" cy="1663700"/>
            <a:chOff x="5264150" y="4629853"/>
            <a:chExt cx="1663700" cy="1663700"/>
          </a:xfrm>
        </p:grpSpPr>
        <p:sp>
          <p:nvSpPr>
            <p:cNvPr id="12" name="矩形 11"/>
            <p:cNvSpPr/>
            <p:nvPr/>
          </p:nvSpPr>
          <p:spPr>
            <a:xfrm>
              <a:off x="5264150" y="4629853"/>
              <a:ext cx="1663700" cy="16637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1" name="组合 190"/>
            <p:cNvGrpSpPr/>
            <p:nvPr/>
          </p:nvGrpSpPr>
          <p:grpSpPr>
            <a:xfrm>
              <a:off x="5754223" y="5192456"/>
              <a:ext cx="666567" cy="666567"/>
              <a:chOff x="9083675" y="8624888"/>
              <a:chExt cx="931863" cy="931863"/>
            </a:xfrm>
          </p:grpSpPr>
          <p:sp>
            <p:nvSpPr>
              <p:cNvPr id="154" name="Freeform 135"/>
              <p:cNvSpPr/>
              <p:nvPr/>
            </p:nvSpPr>
            <p:spPr bwMode="auto">
              <a:xfrm>
                <a:off x="9083675" y="8624888"/>
                <a:ext cx="931863" cy="931863"/>
              </a:xfrm>
              <a:custGeom>
                <a:avLst/>
                <a:gdLst>
                  <a:gd name="T0" fmla="*/ 294 w 587"/>
                  <a:gd name="T1" fmla="*/ 0 h 587"/>
                  <a:gd name="T2" fmla="*/ 237 w 587"/>
                  <a:gd name="T3" fmla="*/ 0 h 587"/>
                  <a:gd name="T4" fmla="*/ 237 w 587"/>
                  <a:gd name="T5" fmla="*/ 85 h 587"/>
                  <a:gd name="T6" fmla="*/ 180 w 587"/>
                  <a:gd name="T7" fmla="*/ 104 h 587"/>
                  <a:gd name="T8" fmla="*/ 123 w 587"/>
                  <a:gd name="T9" fmla="*/ 47 h 587"/>
                  <a:gd name="T10" fmla="*/ 48 w 587"/>
                  <a:gd name="T11" fmla="*/ 123 h 587"/>
                  <a:gd name="T12" fmla="*/ 104 w 587"/>
                  <a:gd name="T13" fmla="*/ 180 h 587"/>
                  <a:gd name="T14" fmla="*/ 85 w 587"/>
                  <a:gd name="T15" fmla="*/ 237 h 587"/>
                  <a:gd name="T16" fmla="*/ 0 w 587"/>
                  <a:gd name="T17" fmla="*/ 237 h 587"/>
                  <a:gd name="T18" fmla="*/ 0 w 587"/>
                  <a:gd name="T19" fmla="*/ 350 h 587"/>
                  <a:gd name="T20" fmla="*/ 85 w 587"/>
                  <a:gd name="T21" fmla="*/ 350 h 587"/>
                  <a:gd name="T22" fmla="*/ 104 w 587"/>
                  <a:gd name="T23" fmla="*/ 407 h 587"/>
                  <a:gd name="T24" fmla="*/ 48 w 587"/>
                  <a:gd name="T25" fmla="*/ 464 h 587"/>
                  <a:gd name="T26" fmla="*/ 123 w 587"/>
                  <a:gd name="T27" fmla="*/ 540 h 587"/>
                  <a:gd name="T28" fmla="*/ 180 w 587"/>
                  <a:gd name="T29" fmla="*/ 483 h 587"/>
                  <a:gd name="T30" fmla="*/ 237 w 587"/>
                  <a:gd name="T31" fmla="*/ 502 h 587"/>
                  <a:gd name="T32" fmla="*/ 237 w 587"/>
                  <a:gd name="T33" fmla="*/ 587 h 587"/>
                  <a:gd name="T34" fmla="*/ 294 w 587"/>
                  <a:gd name="T35" fmla="*/ 587 h 587"/>
                  <a:gd name="T36" fmla="*/ 351 w 587"/>
                  <a:gd name="T37" fmla="*/ 587 h 587"/>
                  <a:gd name="T38" fmla="*/ 351 w 587"/>
                  <a:gd name="T39" fmla="*/ 502 h 587"/>
                  <a:gd name="T40" fmla="*/ 407 w 587"/>
                  <a:gd name="T41" fmla="*/ 483 h 587"/>
                  <a:gd name="T42" fmla="*/ 464 w 587"/>
                  <a:gd name="T43" fmla="*/ 540 h 587"/>
                  <a:gd name="T44" fmla="*/ 540 w 587"/>
                  <a:gd name="T45" fmla="*/ 464 h 587"/>
                  <a:gd name="T46" fmla="*/ 483 w 587"/>
                  <a:gd name="T47" fmla="*/ 407 h 587"/>
                  <a:gd name="T48" fmla="*/ 502 w 587"/>
                  <a:gd name="T49" fmla="*/ 350 h 587"/>
                  <a:gd name="T50" fmla="*/ 587 w 587"/>
                  <a:gd name="T51" fmla="*/ 350 h 587"/>
                  <a:gd name="T52" fmla="*/ 587 w 587"/>
                  <a:gd name="T53" fmla="*/ 237 h 587"/>
                  <a:gd name="T54" fmla="*/ 502 w 587"/>
                  <a:gd name="T55" fmla="*/ 237 h 587"/>
                  <a:gd name="T56" fmla="*/ 483 w 587"/>
                  <a:gd name="T57" fmla="*/ 180 h 587"/>
                  <a:gd name="T58" fmla="*/ 540 w 587"/>
                  <a:gd name="T59" fmla="*/ 123 h 587"/>
                  <a:gd name="T60" fmla="*/ 464 w 587"/>
                  <a:gd name="T61" fmla="*/ 47 h 587"/>
                  <a:gd name="T62" fmla="*/ 407 w 587"/>
                  <a:gd name="T63" fmla="*/ 104 h 587"/>
                  <a:gd name="T64" fmla="*/ 351 w 587"/>
                  <a:gd name="T65" fmla="*/ 85 h 587"/>
                  <a:gd name="T66" fmla="*/ 351 w 587"/>
                  <a:gd name="T67" fmla="*/ 0 h 587"/>
                  <a:gd name="T68" fmla="*/ 294 w 587"/>
                  <a:gd name="T69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7" h="587">
                    <a:moveTo>
                      <a:pt x="294" y="0"/>
                    </a:moveTo>
                    <a:lnTo>
                      <a:pt x="237" y="0"/>
                    </a:lnTo>
                    <a:lnTo>
                      <a:pt x="237" y="85"/>
                    </a:lnTo>
                    <a:lnTo>
                      <a:pt x="180" y="104"/>
                    </a:lnTo>
                    <a:lnTo>
                      <a:pt x="123" y="47"/>
                    </a:lnTo>
                    <a:lnTo>
                      <a:pt x="48" y="123"/>
                    </a:lnTo>
                    <a:lnTo>
                      <a:pt x="104" y="180"/>
                    </a:lnTo>
                    <a:lnTo>
                      <a:pt x="85" y="237"/>
                    </a:lnTo>
                    <a:lnTo>
                      <a:pt x="0" y="237"/>
                    </a:lnTo>
                    <a:lnTo>
                      <a:pt x="0" y="350"/>
                    </a:lnTo>
                    <a:lnTo>
                      <a:pt x="85" y="350"/>
                    </a:lnTo>
                    <a:lnTo>
                      <a:pt x="104" y="407"/>
                    </a:lnTo>
                    <a:lnTo>
                      <a:pt x="48" y="464"/>
                    </a:lnTo>
                    <a:lnTo>
                      <a:pt x="123" y="540"/>
                    </a:lnTo>
                    <a:lnTo>
                      <a:pt x="180" y="483"/>
                    </a:lnTo>
                    <a:lnTo>
                      <a:pt x="237" y="502"/>
                    </a:lnTo>
                    <a:lnTo>
                      <a:pt x="237" y="587"/>
                    </a:lnTo>
                    <a:lnTo>
                      <a:pt x="294" y="587"/>
                    </a:lnTo>
                    <a:lnTo>
                      <a:pt x="351" y="587"/>
                    </a:lnTo>
                    <a:lnTo>
                      <a:pt x="351" y="502"/>
                    </a:lnTo>
                    <a:lnTo>
                      <a:pt x="407" y="483"/>
                    </a:lnTo>
                    <a:lnTo>
                      <a:pt x="464" y="540"/>
                    </a:lnTo>
                    <a:lnTo>
                      <a:pt x="540" y="464"/>
                    </a:lnTo>
                    <a:lnTo>
                      <a:pt x="483" y="407"/>
                    </a:lnTo>
                    <a:lnTo>
                      <a:pt x="502" y="350"/>
                    </a:lnTo>
                    <a:lnTo>
                      <a:pt x="587" y="350"/>
                    </a:lnTo>
                    <a:lnTo>
                      <a:pt x="587" y="237"/>
                    </a:lnTo>
                    <a:lnTo>
                      <a:pt x="502" y="237"/>
                    </a:lnTo>
                    <a:lnTo>
                      <a:pt x="483" y="180"/>
                    </a:lnTo>
                    <a:lnTo>
                      <a:pt x="540" y="123"/>
                    </a:lnTo>
                    <a:lnTo>
                      <a:pt x="464" y="47"/>
                    </a:lnTo>
                    <a:lnTo>
                      <a:pt x="407" y="104"/>
                    </a:lnTo>
                    <a:lnTo>
                      <a:pt x="351" y="85"/>
                    </a:lnTo>
                    <a:lnTo>
                      <a:pt x="351" y="0"/>
                    </a:lnTo>
                    <a:lnTo>
                      <a:pt x="294" y="0"/>
                    </a:lnTo>
                    <a:close/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Oval 136"/>
              <p:cNvSpPr>
                <a:spLocks noChangeArrowheads="1"/>
              </p:cNvSpPr>
              <p:nvPr/>
            </p:nvSpPr>
            <p:spPr bwMode="auto">
              <a:xfrm>
                <a:off x="9459913" y="9001126"/>
                <a:ext cx="180975" cy="179388"/>
              </a:xfrm>
              <a:prstGeom prst="ellipse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898640" y="2745173"/>
            <a:ext cx="1663700" cy="1663700"/>
            <a:chOff x="6927850" y="2966153"/>
            <a:chExt cx="1663700" cy="1663700"/>
          </a:xfrm>
        </p:grpSpPr>
        <p:sp>
          <p:nvSpPr>
            <p:cNvPr id="9" name="矩形 8"/>
            <p:cNvSpPr/>
            <p:nvPr/>
          </p:nvSpPr>
          <p:spPr>
            <a:xfrm>
              <a:off x="6927850" y="2966153"/>
              <a:ext cx="1663700" cy="16637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7" name="组合 186"/>
            <p:cNvGrpSpPr/>
            <p:nvPr/>
          </p:nvGrpSpPr>
          <p:grpSpPr>
            <a:xfrm>
              <a:off x="7557111" y="3464565"/>
              <a:ext cx="382588" cy="660527"/>
              <a:chOff x="6281738" y="8624888"/>
              <a:chExt cx="539750" cy="931863"/>
            </a:xfrm>
          </p:grpSpPr>
          <p:sp>
            <p:nvSpPr>
              <p:cNvPr id="156" name="Rectangle 137"/>
              <p:cNvSpPr>
                <a:spLocks noChangeArrowheads="1"/>
              </p:cNvSpPr>
              <p:nvPr/>
            </p:nvSpPr>
            <p:spPr bwMode="auto">
              <a:xfrm>
                <a:off x="6281738" y="8624888"/>
                <a:ext cx="539750" cy="60325"/>
              </a:xfrm>
              <a:prstGeom prst="rect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Rectangle 138"/>
              <p:cNvSpPr>
                <a:spLocks noChangeArrowheads="1"/>
              </p:cNvSpPr>
              <p:nvPr/>
            </p:nvSpPr>
            <p:spPr bwMode="auto">
              <a:xfrm>
                <a:off x="6281738" y="9496426"/>
                <a:ext cx="539750" cy="60325"/>
              </a:xfrm>
              <a:prstGeom prst="rect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9"/>
              <p:cNvSpPr/>
              <p:nvPr/>
            </p:nvSpPr>
            <p:spPr bwMode="auto">
              <a:xfrm>
                <a:off x="6340475" y="8685213"/>
                <a:ext cx="436563" cy="811213"/>
              </a:xfrm>
              <a:custGeom>
                <a:avLst/>
                <a:gdLst>
                  <a:gd name="T0" fmla="*/ 0 w 116"/>
                  <a:gd name="T1" fmla="*/ 216 h 216"/>
                  <a:gd name="T2" fmla="*/ 0 w 116"/>
                  <a:gd name="T3" fmla="*/ 160 h 216"/>
                  <a:gd name="T4" fmla="*/ 116 w 116"/>
                  <a:gd name="T5" fmla="*/ 60 h 216"/>
                  <a:gd name="T6" fmla="*/ 116 w 116"/>
                  <a:gd name="T7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216">
                    <a:moveTo>
                      <a:pt x="0" y="216"/>
                    </a:moveTo>
                    <a:cubicBezTo>
                      <a:pt x="0" y="216"/>
                      <a:pt x="0" y="184"/>
                      <a:pt x="0" y="160"/>
                    </a:cubicBezTo>
                    <a:cubicBezTo>
                      <a:pt x="0" y="136"/>
                      <a:pt x="116" y="84"/>
                      <a:pt x="116" y="60"/>
                    </a:cubicBezTo>
                    <a:cubicBezTo>
                      <a:pt x="116" y="52"/>
                      <a:pt x="116" y="0"/>
                      <a:pt x="116" y="0"/>
                    </a:cubicBezTo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140"/>
              <p:cNvSpPr/>
              <p:nvPr/>
            </p:nvSpPr>
            <p:spPr bwMode="auto">
              <a:xfrm>
                <a:off x="6340475" y="8685213"/>
                <a:ext cx="436563" cy="811213"/>
              </a:xfrm>
              <a:custGeom>
                <a:avLst/>
                <a:gdLst>
                  <a:gd name="T0" fmla="*/ 116 w 116"/>
                  <a:gd name="T1" fmla="*/ 216 h 216"/>
                  <a:gd name="T2" fmla="*/ 116 w 116"/>
                  <a:gd name="T3" fmla="*/ 160 h 216"/>
                  <a:gd name="T4" fmla="*/ 0 w 116"/>
                  <a:gd name="T5" fmla="*/ 60 h 216"/>
                  <a:gd name="T6" fmla="*/ 0 w 116"/>
                  <a:gd name="T7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6" h="216">
                    <a:moveTo>
                      <a:pt x="116" y="216"/>
                    </a:moveTo>
                    <a:cubicBezTo>
                      <a:pt x="116" y="216"/>
                      <a:pt x="116" y="184"/>
                      <a:pt x="116" y="160"/>
                    </a:cubicBezTo>
                    <a:cubicBezTo>
                      <a:pt x="116" y="136"/>
                      <a:pt x="0" y="84"/>
                      <a:pt x="0" y="60"/>
                    </a:cubicBezTo>
                    <a:cubicBezTo>
                      <a:pt x="0" y="52"/>
                      <a:pt x="0" y="0"/>
                      <a:pt x="0" y="0"/>
                    </a:cubicBezTo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234940" y="2745173"/>
            <a:ext cx="1663700" cy="1663700"/>
            <a:chOff x="3600450" y="1302453"/>
            <a:chExt cx="1663700" cy="1663700"/>
          </a:xfrm>
        </p:grpSpPr>
        <p:sp>
          <p:nvSpPr>
            <p:cNvPr id="11" name="矩形 10"/>
            <p:cNvSpPr/>
            <p:nvPr/>
          </p:nvSpPr>
          <p:spPr>
            <a:xfrm>
              <a:off x="3600450" y="1302453"/>
              <a:ext cx="1663700" cy="16637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0" name="组合 189"/>
            <p:cNvGrpSpPr/>
            <p:nvPr/>
          </p:nvGrpSpPr>
          <p:grpSpPr>
            <a:xfrm>
              <a:off x="4203115" y="1792470"/>
              <a:ext cx="462378" cy="683667"/>
              <a:chOff x="8362950" y="10501313"/>
              <a:chExt cx="630238" cy="931863"/>
            </a:xfrm>
          </p:grpSpPr>
          <p:sp>
            <p:nvSpPr>
              <p:cNvPr id="160" name="Freeform 141"/>
              <p:cNvSpPr/>
              <p:nvPr/>
            </p:nvSpPr>
            <p:spPr bwMode="auto">
              <a:xfrm>
                <a:off x="8362950" y="10501313"/>
                <a:ext cx="630238" cy="660400"/>
              </a:xfrm>
              <a:custGeom>
                <a:avLst/>
                <a:gdLst>
                  <a:gd name="T0" fmla="*/ 40 w 168"/>
                  <a:gd name="T1" fmla="*/ 156 h 176"/>
                  <a:gd name="T2" fmla="*/ 40 w 168"/>
                  <a:gd name="T3" fmla="*/ 176 h 176"/>
                  <a:gd name="T4" fmla="*/ 128 w 168"/>
                  <a:gd name="T5" fmla="*/ 176 h 176"/>
                  <a:gd name="T6" fmla="*/ 128 w 168"/>
                  <a:gd name="T7" fmla="*/ 156 h 176"/>
                  <a:gd name="T8" fmla="*/ 168 w 168"/>
                  <a:gd name="T9" fmla="*/ 84 h 176"/>
                  <a:gd name="T10" fmla="*/ 84 w 168"/>
                  <a:gd name="T11" fmla="*/ 0 h 176"/>
                  <a:gd name="T12" fmla="*/ 0 w 168"/>
                  <a:gd name="T13" fmla="*/ 84 h 176"/>
                  <a:gd name="T14" fmla="*/ 40 w 168"/>
                  <a:gd name="T15" fmla="*/ 15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8" h="176">
                    <a:moveTo>
                      <a:pt x="40" y="156"/>
                    </a:moveTo>
                    <a:cubicBezTo>
                      <a:pt x="40" y="176"/>
                      <a:pt x="40" y="176"/>
                      <a:pt x="40" y="176"/>
                    </a:cubicBezTo>
                    <a:cubicBezTo>
                      <a:pt x="128" y="176"/>
                      <a:pt x="128" y="176"/>
                      <a:pt x="128" y="176"/>
                    </a:cubicBezTo>
                    <a:cubicBezTo>
                      <a:pt x="128" y="156"/>
                      <a:pt x="128" y="156"/>
                      <a:pt x="128" y="156"/>
                    </a:cubicBezTo>
                    <a:cubicBezTo>
                      <a:pt x="152" y="141"/>
                      <a:pt x="168" y="114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ubicBezTo>
                      <a:pt x="38" y="0"/>
                      <a:pt x="0" y="38"/>
                      <a:pt x="0" y="84"/>
                    </a:cubicBezTo>
                    <a:cubicBezTo>
                      <a:pt x="0" y="114"/>
                      <a:pt x="16" y="141"/>
                      <a:pt x="40" y="156"/>
                    </a:cubicBezTo>
                    <a:close/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Line 142"/>
              <p:cNvSpPr>
                <a:spLocks noChangeShapeType="1"/>
              </p:cNvSpPr>
              <p:nvPr/>
            </p:nvSpPr>
            <p:spPr bwMode="auto">
              <a:xfrm flipH="1" flipV="1">
                <a:off x="8572500" y="10861676"/>
                <a:ext cx="46038" cy="300038"/>
              </a:xfrm>
              <a:prstGeom prst="line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Line 143"/>
              <p:cNvSpPr>
                <a:spLocks noChangeShapeType="1"/>
              </p:cNvSpPr>
              <p:nvPr/>
            </p:nvSpPr>
            <p:spPr bwMode="auto">
              <a:xfrm flipV="1">
                <a:off x="8739188" y="10861676"/>
                <a:ext cx="44450" cy="300038"/>
              </a:xfrm>
              <a:prstGeom prst="line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144"/>
              <p:cNvSpPr/>
              <p:nvPr/>
            </p:nvSpPr>
            <p:spPr bwMode="auto">
              <a:xfrm>
                <a:off x="8572500" y="10875963"/>
                <a:ext cx="211138" cy="46038"/>
              </a:xfrm>
              <a:custGeom>
                <a:avLst/>
                <a:gdLst>
                  <a:gd name="T0" fmla="*/ 0 w 133"/>
                  <a:gd name="T1" fmla="*/ 0 h 29"/>
                  <a:gd name="T2" fmla="*/ 38 w 133"/>
                  <a:gd name="T3" fmla="*/ 29 h 29"/>
                  <a:gd name="T4" fmla="*/ 67 w 133"/>
                  <a:gd name="T5" fmla="*/ 0 h 29"/>
                  <a:gd name="T6" fmla="*/ 95 w 133"/>
                  <a:gd name="T7" fmla="*/ 29 h 29"/>
                  <a:gd name="T8" fmla="*/ 133 w 133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29">
                    <a:moveTo>
                      <a:pt x="0" y="0"/>
                    </a:moveTo>
                    <a:lnTo>
                      <a:pt x="38" y="29"/>
                    </a:lnTo>
                    <a:lnTo>
                      <a:pt x="67" y="0"/>
                    </a:lnTo>
                    <a:lnTo>
                      <a:pt x="95" y="29"/>
                    </a:lnTo>
                    <a:lnTo>
                      <a:pt x="133" y="0"/>
                    </a:lnTo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Rectangle 145"/>
              <p:cNvSpPr>
                <a:spLocks noChangeArrowheads="1"/>
              </p:cNvSpPr>
              <p:nvPr/>
            </p:nvSpPr>
            <p:spPr bwMode="auto">
              <a:xfrm>
                <a:off x="8512175" y="11161713"/>
                <a:ext cx="331788" cy="90488"/>
              </a:xfrm>
              <a:prstGeom prst="rect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Rectangle 146"/>
              <p:cNvSpPr>
                <a:spLocks noChangeArrowheads="1"/>
              </p:cNvSpPr>
              <p:nvPr/>
            </p:nvSpPr>
            <p:spPr bwMode="auto">
              <a:xfrm>
                <a:off x="8542338" y="11252201"/>
                <a:ext cx="271463" cy="90488"/>
              </a:xfrm>
              <a:prstGeom prst="rect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Rectangle 147"/>
              <p:cNvSpPr>
                <a:spLocks noChangeArrowheads="1"/>
              </p:cNvSpPr>
              <p:nvPr/>
            </p:nvSpPr>
            <p:spPr bwMode="auto">
              <a:xfrm>
                <a:off x="8572500" y="11342688"/>
                <a:ext cx="211138" cy="90488"/>
              </a:xfrm>
              <a:prstGeom prst="rect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8562340" y="2745173"/>
            <a:ext cx="1663700" cy="1663700"/>
            <a:chOff x="8591550" y="2966153"/>
            <a:chExt cx="1663700" cy="1663700"/>
          </a:xfrm>
        </p:grpSpPr>
        <p:sp>
          <p:nvSpPr>
            <p:cNvPr id="10" name="矩形 9"/>
            <p:cNvSpPr/>
            <p:nvPr/>
          </p:nvSpPr>
          <p:spPr>
            <a:xfrm>
              <a:off x="8591550" y="2966153"/>
              <a:ext cx="1663700" cy="16637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8" name="组合 187"/>
            <p:cNvGrpSpPr/>
            <p:nvPr/>
          </p:nvGrpSpPr>
          <p:grpSpPr>
            <a:xfrm>
              <a:off x="9069205" y="3546300"/>
              <a:ext cx="681037" cy="549934"/>
              <a:chOff x="7348538" y="8308976"/>
              <a:chExt cx="931863" cy="752475"/>
            </a:xfrm>
          </p:grpSpPr>
          <p:sp>
            <p:nvSpPr>
              <p:cNvPr id="167" name="Oval 148"/>
              <p:cNvSpPr>
                <a:spLocks noChangeArrowheads="1"/>
              </p:cNvSpPr>
              <p:nvPr/>
            </p:nvSpPr>
            <p:spPr bwMode="auto">
              <a:xfrm>
                <a:off x="7753350" y="8429626"/>
                <a:ext cx="120650" cy="119063"/>
              </a:xfrm>
              <a:prstGeom prst="ellipse">
                <a:avLst/>
              </a:prstGeom>
              <a:noFill/>
              <a:ln w="30163" cap="flat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149"/>
              <p:cNvSpPr/>
              <p:nvPr/>
            </p:nvSpPr>
            <p:spPr bwMode="auto">
              <a:xfrm>
                <a:off x="7618413" y="8308976"/>
                <a:ext cx="390525" cy="601663"/>
              </a:xfrm>
              <a:custGeom>
                <a:avLst/>
                <a:gdLst>
                  <a:gd name="T0" fmla="*/ 104 w 104"/>
                  <a:gd name="T1" fmla="*/ 56 h 160"/>
                  <a:gd name="T2" fmla="*/ 52 w 104"/>
                  <a:gd name="T3" fmla="*/ 0 h 160"/>
                  <a:gd name="T4" fmla="*/ 0 w 104"/>
                  <a:gd name="T5" fmla="*/ 56 h 160"/>
                  <a:gd name="T6" fmla="*/ 52 w 104"/>
                  <a:gd name="T7" fmla="*/ 160 h 160"/>
                  <a:gd name="T8" fmla="*/ 104 w 104"/>
                  <a:gd name="T9" fmla="*/ 5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60">
                    <a:moveTo>
                      <a:pt x="104" y="56"/>
                    </a:moveTo>
                    <a:cubicBezTo>
                      <a:pt x="104" y="25"/>
                      <a:pt x="81" y="0"/>
                      <a:pt x="52" y="0"/>
                    </a:cubicBezTo>
                    <a:cubicBezTo>
                      <a:pt x="23" y="0"/>
                      <a:pt x="0" y="25"/>
                      <a:pt x="0" y="56"/>
                    </a:cubicBezTo>
                    <a:cubicBezTo>
                      <a:pt x="0" y="96"/>
                      <a:pt x="52" y="160"/>
                      <a:pt x="52" y="160"/>
                    </a:cubicBezTo>
                    <a:cubicBezTo>
                      <a:pt x="52" y="160"/>
                      <a:pt x="104" y="96"/>
                      <a:pt x="104" y="56"/>
                    </a:cubicBezTo>
                    <a:close/>
                  </a:path>
                </a:pathLst>
              </a:custGeom>
              <a:noFill/>
              <a:ln w="30163" cap="flat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150"/>
              <p:cNvSpPr/>
              <p:nvPr/>
            </p:nvSpPr>
            <p:spPr bwMode="auto">
              <a:xfrm>
                <a:off x="7348538" y="8759826"/>
                <a:ext cx="931863" cy="301625"/>
              </a:xfrm>
              <a:custGeom>
                <a:avLst/>
                <a:gdLst>
                  <a:gd name="T0" fmla="*/ 189 w 587"/>
                  <a:gd name="T1" fmla="*/ 0 h 190"/>
                  <a:gd name="T2" fmla="*/ 104 w 587"/>
                  <a:gd name="T3" fmla="*/ 0 h 190"/>
                  <a:gd name="T4" fmla="*/ 0 w 587"/>
                  <a:gd name="T5" fmla="*/ 190 h 190"/>
                  <a:gd name="T6" fmla="*/ 293 w 587"/>
                  <a:gd name="T7" fmla="*/ 190 h 190"/>
                  <a:gd name="T8" fmla="*/ 587 w 587"/>
                  <a:gd name="T9" fmla="*/ 190 h 190"/>
                  <a:gd name="T10" fmla="*/ 483 w 587"/>
                  <a:gd name="T11" fmla="*/ 0 h 190"/>
                  <a:gd name="T12" fmla="*/ 397 w 587"/>
                  <a:gd name="T13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7" h="190">
                    <a:moveTo>
                      <a:pt x="189" y="0"/>
                    </a:moveTo>
                    <a:lnTo>
                      <a:pt x="104" y="0"/>
                    </a:lnTo>
                    <a:lnTo>
                      <a:pt x="0" y="190"/>
                    </a:lnTo>
                    <a:lnTo>
                      <a:pt x="293" y="190"/>
                    </a:lnTo>
                    <a:lnTo>
                      <a:pt x="587" y="190"/>
                    </a:lnTo>
                    <a:lnTo>
                      <a:pt x="483" y="0"/>
                    </a:lnTo>
                    <a:lnTo>
                      <a:pt x="397" y="0"/>
                    </a:lnTo>
                  </a:path>
                </a:pathLst>
              </a:custGeom>
              <a:noFill/>
              <a:ln w="30163" cap="flat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236420" y="1078819"/>
            <a:ext cx="1663700" cy="1663700"/>
            <a:chOff x="6927850" y="1302453"/>
            <a:chExt cx="1663700" cy="1663700"/>
          </a:xfrm>
        </p:grpSpPr>
        <p:sp>
          <p:nvSpPr>
            <p:cNvPr id="13" name="矩形 12"/>
            <p:cNvSpPr/>
            <p:nvPr/>
          </p:nvSpPr>
          <p:spPr>
            <a:xfrm>
              <a:off x="6927850" y="1302453"/>
              <a:ext cx="1663700" cy="16637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7434970" y="1849974"/>
              <a:ext cx="649459" cy="647254"/>
              <a:chOff x="5732463" y="10034588"/>
              <a:chExt cx="935038" cy="931863"/>
            </a:xfrm>
          </p:grpSpPr>
          <p:sp>
            <p:nvSpPr>
              <p:cNvPr id="170" name="Oval 151"/>
              <p:cNvSpPr>
                <a:spLocks noChangeArrowheads="1"/>
              </p:cNvSpPr>
              <p:nvPr/>
            </p:nvSpPr>
            <p:spPr bwMode="auto">
              <a:xfrm>
                <a:off x="5732463" y="10034588"/>
                <a:ext cx="935038" cy="931863"/>
              </a:xfrm>
              <a:prstGeom prst="ellipse">
                <a:avLst/>
              </a:prstGeom>
              <a:noFill/>
              <a:ln w="30163" cap="flat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Line 152"/>
              <p:cNvSpPr>
                <a:spLocks noChangeShapeType="1"/>
              </p:cNvSpPr>
              <p:nvPr/>
            </p:nvSpPr>
            <p:spPr bwMode="auto">
              <a:xfrm>
                <a:off x="6197600" y="10034588"/>
                <a:ext cx="0" cy="931863"/>
              </a:xfrm>
              <a:prstGeom prst="line">
                <a:avLst/>
              </a:prstGeom>
              <a:noFill/>
              <a:ln w="30163" cap="flat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Line 153"/>
              <p:cNvSpPr>
                <a:spLocks noChangeShapeType="1"/>
              </p:cNvSpPr>
              <p:nvPr/>
            </p:nvSpPr>
            <p:spPr bwMode="auto">
              <a:xfrm flipH="1">
                <a:off x="5732463" y="10501313"/>
                <a:ext cx="931863" cy="0"/>
              </a:xfrm>
              <a:prstGeom prst="line">
                <a:avLst/>
              </a:prstGeom>
              <a:noFill/>
              <a:ln w="30163" cap="flat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154"/>
              <p:cNvSpPr/>
              <p:nvPr/>
            </p:nvSpPr>
            <p:spPr bwMode="auto">
              <a:xfrm>
                <a:off x="5957888" y="10034588"/>
                <a:ext cx="211138" cy="931863"/>
              </a:xfrm>
              <a:custGeom>
                <a:avLst/>
                <a:gdLst>
                  <a:gd name="T0" fmla="*/ 56 w 56"/>
                  <a:gd name="T1" fmla="*/ 0 h 248"/>
                  <a:gd name="T2" fmla="*/ 0 w 56"/>
                  <a:gd name="T3" fmla="*/ 124 h 248"/>
                  <a:gd name="T4" fmla="*/ 56 w 56"/>
                  <a:gd name="T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248">
                    <a:moveTo>
                      <a:pt x="56" y="0"/>
                    </a:moveTo>
                    <a:cubicBezTo>
                      <a:pt x="56" y="0"/>
                      <a:pt x="0" y="44"/>
                      <a:pt x="0" y="124"/>
                    </a:cubicBezTo>
                    <a:cubicBezTo>
                      <a:pt x="0" y="204"/>
                      <a:pt x="56" y="248"/>
                      <a:pt x="56" y="248"/>
                    </a:cubicBezTo>
                  </a:path>
                </a:pathLst>
              </a:custGeom>
              <a:noFill/>
              <a:ln w="30163" cap="flat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155"/>
              <p:cNvSpPr/>
              <p:nvPr/>
            </p:nvSpPr>
            <p:spPr bwMode="auto">
              <a:xfrm>
                <a:off x="6227763" y="10034588"/>
                <a:ext cx="211138" cy="931863"/>
              </a:xfrm>
              <a:custGeom>
                <a:avLst/>
                <a:gdLst>
                  <a:gd name="T0" fmla="*/ 0 w 56"/>
                  <a:gd name="T1" fmla="*/ 0 h 248"/>
                  <a:gd name="T2" fmla="*/ 56 w 56"/>
                  <a:gd name="T3" fmla="*/ 124 h 248"/>
                  <a:gd name="T4" fmla="*/ 0 w 56"/>
                  <a:gd name="T5" fmla="*/ 248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6" h="248">
                    <a:moveTo>
                      <a:pt x="0" y="0"/>
                    </a:moveTo>
                    <a:cubicBezTo>
                      <a:pt x="0" y="0"/>
                      <a:pt x="56" y="44"/>
                      <a:pt x="56" y="124"/>
                    </a:cubicBezTo>
                    <a:cubicBezTo>
                      <a:pt x="56" y="204"/>
                      <a:pt x="0" y="248"/>
                      <a:pt x="0" y="248"/>
                    </a:cubicBezTo>
                  </a:path>
                </a:pathLst>
              </a:custGeom>
              <a:noFill/>
              <a:ln w="30163" cap="flat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156"/>
              <p:cNvSpPr/>
              <p:nvPr/>
            </p:nvSpPr>
            <p:spPr bwMode="auto">
              <a:xfrm>
                <a:off x="5837238" y="10199688"/>
                <a:ext cx="722313" cy="150813"/>
              </a:xfrm>
              <a:custGeom>
                <a:avLst/>
                <a:gdLst>
                  <a:gd name="T0" fmla="*/ 0 w 192"/>
                  <a:gd name="T1" fmla="*/ 0 h 40"/>
                  <a:gd name="T2" fmla="*/ 96 w 192"/>
                  <a:gd name="T3" fmla="*/ 40 h 40"/>
                  <a:gd name="T4" fmla="*/ 192 w 19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0">
                    <a:moveTo>
                      <a:pt x="0" y="0"/>
                    </a:moveTo>
                    <a:cubicBezTo>
                      <a:pt x="0" y="0"/>
                      <a:pt x="20" y="40"/>
                      <a:pt x="96" y="40"/>
                    </a:cubicBezTo>
                    <a:cubicBezTo>
                      <a:pt x="172" y="40"/>
                      <a:pt x="192" y="0"/>
                      <a:pt x="192" y="0"/>
                    </a:cubicBezTo>
                  </a:path>
                </a:pathLst>
              </a:custGeom>
              <a:noFill/>
              <a:ln w="30163" cap="flat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157"/>
              <p:cNvSpPr/>
              <p:nvPr/>
            </p:nvSpPr>
            <p:spPr bwMode="auto">
              <a:xfrm>
                <a:off x="5837238" y="10650538"/>
                <a:ext cx="722313" cy="150813"/>
              </a:xfrm>
              <a:custGeom>
                <a:avLst/>
                <a:gdLst>
                  <a:gd name="T0" fmla="*/ 0 w 192"/>
                  <a:gd name="T1" fmla="*/ 40 h 40"/>
                  <a:gd name="T2" fmla="*/ 96 w 192"/>
                  <a:gd name="T3" fmla="*/ 0 h 40"/>
                  <a:gd name="T4" fmla="*/ 192 w 192"/>
                  <a:gd name="T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" h="40">
                    <a:moveTo>
                      <a:pt x="0" y="40"/>
                    </a:moveTo>
                    <a:cubicBezTo>
                      <a:pt x="0" y="40"/>
                      <a:pt x="20" y="0"/>
                      <a:pt x="96" y="0"/>
                    </a:cubicBezTo>
                    <a:cubicBezTo>
                      <a:pt x="172" y="0"/>
                      <a:pt x="192" y="40"/>
                      <a:pt x="192" y="40"/>
                    </a:cubicBezTo>
                  </a:path>
                </a:pathLst>
              </a:custGeom>
              <a:noFill/>
              <a:ln w="30163" cap="flat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3571240" y="2745173"/>
            <a:ext cx="1663700" cy="1663700"/>
            <a:chOff x="3600450" y="2966153"/>
            <a:chExt cx="1663700" cy="1663700"/>
          </a:xfrm>
        </p:grpSpPr>
        <p:sp>
          <p:nvSpPr>
            <p:cNvPr id="7" name="矩形 6"/>
            <p:cNvSpPr/>
            <p:nvPr/>
          </p:nvSpPr>
          <p:spPr>
            <a:xfrm>
              <a:off x="3600450" y="2966153"/>
              <a:ext cx="1663700" cy="16637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5" name="组合 184"/>
            <p:cNvGrpSpPr/>
            <p:nvPr/>
          </p:nvGrpSpPr>
          <p:grpSpPr>
            <a:xfrm>
              <a:off x="4070051" y="3539775"/>
              <a:ext cx="686397" cy="639059"/>
              <a:chOff x="5638800" y="7150101"/>
              <a:chExt cx="920751" cy="857250"/>
            </a:xfrm>
          </p:grpSpPr>
          <p:sp>
            <p:nvSpPr>
              <p:cNvPr id="179" name="Line 160"/>
              <p:cNvSpPr>
                <a:spLocks noChangeShapeType="1"/>
              </p:cNvSpPr>
              <p:nvPr/>
            </p:nvSpPr>
            <p:spPr bwMode="auto">
              <a:xfrm>
                <a:off x="6153150" y="7602538"/>
                <a:ext cx="74613" cy="74613"/>
              </a:xfrm>
              <a:prstGeom prst="line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161"/>
              <p:cNvSpPr/>
              <p:nvPr/>
            </p:nvSpPr>
            <p:spPr bwMode="auto">
              <a:xfrm>
                <a:off x="6183313" y="7632701"/>
                <a:ext cx="376238" cy="374650"/>
              </a:xfrm>
              <a:custGeom>
                <a:avLst/>
                <a:gdLst>
                  <a:gd name="T0" fmla="*/ 0 w 237"/>
                  <a:gd name="T1" fmla="*/ 56 h 236"/>
                  <a:gd name="T2" fmla="*/ 57 w 237"/>
                  <a:gd name="T3" fmla="*/ 0 h 236"/>
                  <a:gd name="T4" fmla="*/ 237 w 237"/>
                  <a:gd name="T5" fmla="*/ 180 h 236"/>
                  <a:gd name="T6" fmla="*/ 180 w 237"/>
                  <a:gd name="T7" fmla="*/ 236 h 236"/>
                  <a:gd name="T8" fmla="*/ 0 w 237"/>
                  <a:gd name="T9" fmla="*/ 5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7" h="236">
                    <a:moveTo>
                      <a:pt x="0" y="56"/>
                    </a:moveTo>
                    <a:lnTo>
                      <a:pt x="57" y="0"/>
                    </a:lnTo>
                    <a:lnTo>
                      <a:pt x="237" y="180"/>
                    </a:lnTo>
                    <a:lnTo>
                      <a:pt x="180" y="236"/>
                    </a:lnTo>
                    <a:lnTo>
                      <a:pt x="0" y="56"/>
                    </a:lnTo>
                    <a:close/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162"/>
              <p:cNvSpPr/>
              <p:nvPr/>
            </p:nvSpPr>
            <p:spPr bwMode="auto">
              <a:xfrm>
                <a:off x="5702300" y="7150101"/>
                <a:ext cx="180975" cy="180975"/>
              </a:xfrm>
              <a:custGeom>
                <a:avLst/>
                <a:gdLst>
                  <a:gd name="T0" fmla="*/ 57 w 114"/>
                  <a:gd name="T1" fmla="*/ 114 h 114"/>
                  <a:gd name="T2" fmla="*/ 114 w 114"/>
                  <a:gd name="T3" fmla="*/ 57 h 114"/>
                  <a:gd name="T4" fmla="*/ 19 w 114"/>
                  <a:gd name="T5" fmla="*/ 0 h 114"/>
                  <a:gd name="T6" fmla="*/ 0 w 114"/>
                  <a:gd name="T7" fmla="*/ 19 h 114"/>
                  <a:gd name="T8" fmla="*/ 57 w 114"/>
                  <a:gd name="T9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114">
                    <a:moveTo>
                      <a:pt x="57" y="114"/>
                    </a:moveTo>
                    <a:lnTo>
                      <a:pt x="114" y="57"/>
                    </a:lnTo>
                    <a:lnTo>
                      <a:pt x="19" y="0"/>
                    </a:lnTo>
                    <a:lnTo>
                      <a:pt x="0" y="19"/>
                    </a:lnTo>
                    <a:lnTo>
                      <a:pt x="57" y="114"/>
                    </a:lnTo>
                    <a:close/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Line 163"/>
              <p:cNvSpPr>
                <a:spLocks noChangeShapeType="1"/>
              </p:cNvSpPr>
              <p:nvPr/>
            </p:nvSpPr>
            <p:spPr bwMode="auto">
              <a:xfrm flipH="1" flipV="1">
                <a:off x="5837238" y="7286626"/>
                <a:ext cx="195263" cy="195263"/>
              </a:xfrm>
              <a:prstGeom prst="line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164"/>
              <p:cNvSpPr/>
              <p:nvPr/>
            </p:nvSpPr>
            <p:spPr bwMode="auto">
              <a:xfrm>
                <a:off x="5638800" y="7150101"/>
                <a:ext cx="844550" cy="842963"/>
              </a:xfrm>
              <a:custGeom>
                <a:avLst/>
                <a:gdLst>
                  <a:gd name="T0" fmla="*/ 225 w 225"/>
                  <a:gd name="T1" fmla="*/ 34 h 224"/>
                  <a:gd name="T2" fmla="*/ 193 w 225"/>
                  <a:gd name="T3" fmla="*/ 49 h 224"/>
                  <a:gd name="T4" fmla="*/ 177 w 225"/>
                  <a:gd name="T5" fmla="*/ 32 h 224"/>
                  <a:gd name="T6" fmla="*/ 191 w 225"/>
                  <a:gd name="T7" fmla="*/ 0 h 224"/>
                  <a:gd name="T8" fmla="*/ 191 w 225"/>
                  <a:gd name="T9" fmla="*/ 0 h 224"/>
                  <a:gd name="T10" fmla="*/ 141 w 225"/>
                  <a:gd name="T11" fmla="*/ 40 h 224"/>
                  <a:gd name="T12" fmla="*/ 141 w 225"/>
                  <a:gd name="T13" fmla="*/ 56 h 224"/>
                  <a:gd name="T14" fmla="*/ 7 w 225"/>
                  <a:gd name="T15" fmla="*/ 192 h 224"/>
                  <a:gd name="T16" fmla="*/ 0 w 225"/>
                  <a:gd name="T17" fmla="*/ 216 h 224"/>
                  <a:gd name="T18" fmla="*/ 9 w 225"/>
                  <a:gd name="T19" fmla="*/ 224 h 224"/>
                  <a:gd name="T20" fmla="*/ 33 w 225"/>
                  <a:gd name="T21" fmla="*/ 218 h 224"/>
                  <a:gd name="T22" fmla="*/ 169 w 225"/>
                  <a:gd name="T23" fmla="*/ 84 h 224"/>
                  <a:gd name="T24" fmla="*/ 185 w 225"/>
                  <a:gd name="T25" fmla="*/ 84 h 224"/>
                  <a:gd name="T26" fmla="*/ 225 w 225"/>
                  <a:gd name="T27" fmla="*/ 3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5" h="224">
                    <a:moveTo>
                      <a:pt x="225" y="34"/>
                    </a:moveTo>
                    <a:cubicBezTo>
                      <a:pt x="193" y="49"/>
                      <a:pt x="193" y="49"/>
                      <a:pt x="193" y="49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91" y="0"/>
                      <a:pt x="191" y="0"/>
                      <a:pt x="191" y="0"/>
                    </a:cubicBezTo>
                    <a:cubicBezTo>
                      <a:pt x="151" y="0"/>
                      <a:pt x="141" y="20"/>
                      <a:pt x="141" y="40"/>
                    </a:cubicBezTo>
                    <a:cubicBezTo>
                      <a:pt x="141" y="56"/>
                      <a:pt x="141" y="56"/>
                      <a:pt x="141" y="56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9" y="224"/>
                      <a:pt x="9" y="224"/>
                      <a:pt x="9" y="224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169" y="84"/>
                      <a:pt x="169" y="84"/>
                      <a:pt x="169" y="84"/>
                    </a:cubicBezTo>
                    <a:cubicBezTo>
                      <a:pt x="185" y="84"/>
                      <a:pt x="185" y="84"/>
                      <a:pt x="185" y="84"/>
                    </a:cubicBezTo>
                    <a:cubicBezTo>
                      <a:pt x="205" y="84"/>
                      <a:pt x="225" y="74"/>
                      <a:pt x="225" y="34"/>
                    </a:cubicBezTo>
                    <a:close/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7" name="TextBox 1"/>
          <p:cNvSpPr txBox="1"/>
          <p:nvPr/>
        </p:nvSpPr>
        <p:spPr>
          <a:xfrm>
            <a:off x="7061200" y="4722495"/>
            <a:ext cx="339090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nvestor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MIUI 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&amp; 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ShunWei Capital</a:t>
            </a:r>
            <a:endParaRPr lang="zh-CN" alt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69" name="TextBox 1"/>
          <p:cNvSpPr txBox="1"/>
          <p:nvPr/>
        </p:nvSpPr>
        <p:spPr>
          <a:xfrm>
            <a:off x="1857375" y="1449070"/>
            <a:ext cx="324294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</a:rPr>
              <a:t>Make driving more comfortable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</a:rPr>
              <a:t>,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</a:rPr>
              <a:t>more fun.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6898640" y="1089061"/>
            <a:ext cx="1663700" cy="1663700"/>
            <a:chOff x="5264150" y="2966153"/>
            <a:chExt cx="1663700" cy="1663700"/>
          </a:xfrm>
        </p:grpSpPr>
        <p:sp>
          <p:nvSpPr>
            <p:cNvPr id="72" name="矩形 71"/>
            <p:cNvSpPr/>
            <p:nvPr/>
          </p:nvSpPr>
          <p:spPr>
            <a:xfrm>
              <a:off x="5264150" y="2966153"/>
              <a:ext cx="1663700" cy="16637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5740219" y="3641753"/>
              <a:ext cx="680571" cy="406951"/>
              <a:chOff x="4451350" y="8782051"/>
              <a:chExt cx="931863" cy="557213"/>
            </a:xfrm>
          </p:grpSpPr>
          <p:sp>
            <p:nvSpPr>
              <p:cNvPr id="74" name="Rectangle 158"/>
              <p:cNvSpPr>
                <a:spLocks noChangeArrowheads="1"/>
              </p:cNvSpPr>
              <p:nvPr/>
            </p:nvSpPr>
            <p:spPr bwMode="auto">
              <a:xfrm>
                <a:off x="4451350" y="8782051"/>
                <a:ext cx="931863" cy="557213"/>
              </a:xfrm>
              <a:prstGeom prst="rect">
                <a:avLst/>
              </a:pr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75" name="Freeform 159"/>
              <p:cNvSpPr/>
              <p:nvPr/>
            </p:nvSpPr>
            <p:spPr bwMode="auto">
              <a:xfrm>
                <a:off x="4451350" y="8782051"/>
                <a:ext cx="931863" cy="301625"/>
              </a:xfrm>
              <a:custGeom>
                <a:avLst/>
                <a:gdLst>
                  <a:gd name="T0" fmla="*/ 0 w 587"/>
                  <a:gd name="T1" fmla="*/ 0 h 190"/>
                  <a:gd name="T2" fmla="*/ 293 w 587"/>
                  <a:gd name="T3" fmla="*/ 190 h 190"/>
                  <a:gd name="T4" fmla="*/ 587 w 587"/>
                  <a:gd name="T5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7" h="190">
                    <a:moveTo>
                      <a:pt x="0" y="0"/>
                    </a:moveTo>
                    <a:lnTo>
                      <a:pt x="293" y="190"/>
                    </a:lnTo>
                    <a:lnTo>
                      <a:pt x="587" y="0"/>
                    </a:lnTo>
                  </a:path>
                </a:pathLst>
              </a:custGeom>
              <a:noFill/>
              <a:ln w="30163" cap="flat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17" name="TextBox 1"/>
          <p:cNvSpPr txBox="1"/>
          <p:nvPr/>
        </p:nvSpPr>
        <p:spPr>
          <a:xfrm>
            <a:off x="8623865" y="1283941"/>
            <a:ext cx="3107830" cy="1234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4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To be MI Chain Enterprise </a:t>
            </a:r>
          </a:p>
          <a:p>
            <a:pPr>
              <a:lnSpc>
                <a:spcPts val="3000"/>
              </a:lnSpc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from 2015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873885" y="4585335"/>
            <a:ext cx="3606165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4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 young internet company  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focus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on the intelligent vehicular products.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17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"/>
          <p:cNvSpPr txBox="1"/>
          <p:nvPr/>
        </p:nvSpPr>
        <p:spPr>
          <a:xfrm>
            <a:off x="5308600" y="1534160"/>
            <a:ext cx="6280785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From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</a:t>
            </a: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ndustry design to developing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,</a:t>
            </a: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manufactur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ing</a:t>
            </a: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From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UI</a:t>
            </a: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interactive design to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APP</a:t>
            </a: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developing...</a:t>
            </a:r>
          </a:p>
          <a:p>
            <a:pPr>
              <a:lnSpc>
                <a:spcPct val="150000"/>
              </a:lnSpc>
            </a:pP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From market,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sales</a:t>
            </a:r>
            <a:r>
              <a:rPr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to customer service...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3669230" y="1315085"/>
            <a:ext cx="1686992" cy="1784350"/>
            <a:chOff x="3802798" y="1486829"/>
            <a:chExt cx="1548210" cy="1784195"/>
          </a:xfrm>
        </p:grpSpPr>
        <p:sp>
          <p:nvSpPr>
            <p:cNvPr id="6" name="矩形 5"/>
            <p:cNvSpPr/>
            <p:nvPr/>
          </p:nvSpPr>
          <p:spPr>
            <a:xfrm>
              <a:off x="3802798" y="1486829"/>
              <a:ext cx="1430841" cy="17841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49233" y="2190556"/>
              <a:ext cx="1383030" cy="1055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0" b="1" dirty="0">
                  <a:solidFill>
                    <a:schemeClr val="accent2"/>
                  </a:solidFill>
                  <a:latin typeface="Segoe UI" pitchFamily="34" charset="0"/>
                  <a:cs typeface="Segoe UI" pitchFamily="34" charset="0"/>
                </a:rPr>
                <a:t>5</a:t>
              </a:r>
              <a:r>
                <a:rPr lang="en-US" altLang="zh-CN" sz="2000" b="1" dirty="0">
                  <a:solidFill>
                    <a:schemeClr val="accent2"/>
                  </a:solidFill>
                  <a:latin typeface="Segoe UI" pitchFamily="34" charset="0"/>
                  <a:cs typeface="Segoe UI" pitchFamily="34" charset="0"/>
                </a:rPr>
                <a:t>Items</a:t>
              </a:r>
              <a:endParaRPr lang="zh-CN" altLang="en-US" sz="2000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cs typeface="Segoe UI" pitchFamily="34" charset="0"/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3866378" y="1573190"/>
              <a:ext cx="1484630" cy="45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Arial" charset="0"/>
                  <a:ea typeface="微软雅黑 Light" pitchFamily="34" charset="-122"/>
                  <a:cs typeface="Segoe UI" pitchFamily="34" charset="0"/>
                </a:rPr>
                <a:t>Products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596566" y="3361628"/>
            <a:ext cx="248158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O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peration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S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  <a:sym typeface="+mn-ea"/>
              </a:rPr>
              <a:t>ystem</a:t>
            </a:r>
            <a:r>
              <a:rPr lang="zh-CN" altLang="en-US" sz="2000" dirty="0" smtClean="0">
                <a:solidFill>
                  <a:schemeClr val="accent2"/>
                </a:solidFill>
                <a:latin typeface="微软雅黑 Light" pitchFamily="34" charset="-122"/>
                <a:ea typeface="微软雅黑 Light" pitchFamily="34" charset="-122"/>
                <a:cs typeface="Segoe UI" pitchFamily="34" charset="0"/>
                <a:sym typeface="+mn-ea"/>
              </a:rPr>
              <a:t> </a:t>
            </a:r>
            <a:endParaRPr lang="zh-CN" altLang="en-US" sz="2000" dirty="0" smtClean="0">
              <a:solidFill>
                <a:schemeClr val="accent2"/>
              </a:solidFill>
              <a:latin typeface="微软雅黑 Light" pitchFamily="34" charset="-122"/>
              <a:ea typeface="微软雅黑 Light" pitchFamily="34" charset="-122"/>
              <a:cs typeface="Segoe UI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596566" y="3804846"/>
            <a:ext cx="283543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Striding </a:t>
            </a:r>
            <a:r>
              <a:rPr lang="en-US" altLang="zh-CN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D</a:t>
            </a:r>
            <a:r>
              <a:rPr lang="zh-CN" altLang="en-US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evelop</a:t>
            </a:r>
            <a:r>
              <a:rPr lang="en-US" altLang="zh-CN" b="1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ment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95325" y="4729129"/>
            <a:ext cx="3832070" cy="0"/>
          </a:xfrm>
          <a:prstGeom prst="line">
            <a:avLst/>
          </a:prstGeom>
          <a:ln w="101600">
            <a:solidFill>
              <a:srgbClr val="FF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03567" y="4346918"/>
            <a:ext cx="2583180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  <a:sym typeface="+mn-ea"/>
              </a:rPr>
              <a:t>S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  <a:sym typeface="+mn-ea"/>
              </a:rPr>
              <a:t>taff 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Growth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ate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/Y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ear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27395" y="453814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126%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695325" y="5320564"/>
            <a:ext cx="2226365" cy="0"/>
          </a:xfrm>
          <a:prstGeom prst="line">
            <a:avLst/>
          </a:prstGeom>
          <a:ln w="101600">
            <a:solidFill>
              <a:srgbClr val="FF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2921690" y="5144771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86%</a:t>
            </a:r>
            <a:endParaRPr lang="zh-CN" altLang="en-US" sz="1600" b="1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695325" y="5912633"/>
            <a:ext cx="7800975" cy="0"/>
          </a:xfrm>
          <a:prstGeom prst="line">
            <a:avLst/>
          </a:prstGeom>
          <a:ln w="101600">
            <a:solidFill>
              <a:srgbClr val="FF6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96566" y="5525166"/>
            <a:ext cx="2330895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oi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dmi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Value Growth Rate/</a:t>
            </a:r>
            <a:r>
              <a: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year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496300" y="572668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cs typeface="Segoe UI" pitchFamily="34" charset="0"/>
              </a:rPr>
              <a:t>296%</a:t>
            </a:r>
            <a:endParaRPr lang="zh-CN" altLang="en-US" b="1" dirty="0">
              <a:solidFill>
                <a:schemeClr val="bg2">
                  <a:lumMod val="5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4845" y="1315379"/>
            <a:ext cx="3044794" cy="2036369"/>
            <a:chOff x="664845" y="1486829"/>
            <a:chExt cx="3044794" cy="2036369"/>
          </a:xfrm>
        </p:grpSpPr>
        <p:sp>
          <p:nvSpPr>
            <p:cNvPr id="2" name="矩形 1"/>
            <p:cNvSpPr/>
            <p:nvPr/>
          </p:nvSpPr>
          <p:spPr>
            <a:xfrm>
              <a:off x="695325" y="1486829"/>
              <a:ext cx="3014314" cy="1784195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5325" y="2163028"/>
              <a:ext cx="3014314" cy="136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 smtClean="0">
                  <a:solidFill>
                    <a:schemeClr val="accent2"/>
                  </a:solidFill>
                  <a:latin typeface="Segoe UI" pitchFamily="34" charset="0"/>
                  <a:cs typeface="Segoe UI" pitchFamily="34" charset="0"/>
                </a:rPr>
                <a:t>8</a:t>
              </a:r>
              <a:r>
                <a:rPr lang="en-US" altLang="zh-CN" sz="2000" b="1" dirty="0" smtClean="0">
                  <a:solidFill>
                    <a:schemeClr val="accent2"/>
                  </a:solidFill>
                  <a:latin typeface="Segoe UI" pitchFamily="34" charset="0"/>
                  <a:cs typeface="Segoe UI" pitchFamily="34" charset="0"/>
                </a:rPr>
                <a:t>Dep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 Light" pitchFamily="34" charset="-122"/>
                  <a:ea typeface="微软雅黑 Light" pitchFamily="34" charset="-122"/>
                  <a:cs typeface="Segoe UI" pitchFamily="34" charset="0"/>
                </a:rPr>
                <a:t>；</a:t>
              </a:r>
              <a:r>
                <a:rPr lang="en-US" altLang="zh-CN" sz="6000" b="1" dirty="0" smtClean="0">
                  <a:solidFill>
                    <a:schemeClr val="accent2"/>
                  </a:solidFill>
                  <a:latin typeface="Segoe UI" pitchFamily="34" charset="0"/>
                  <a:cs typeface="Segoe UI" pitchFamily="34" charset="0"/>
                </a:rPr>
                <a:t>1</a:t>
              </a:r>
              <a:r>
                <a:rPr lang="en-US" altLang="zh-CN" sz="2000" b="1" dirty="0" smtClean="0">
                  <a:solidFill>
                    <a:schemeClr val="accent2"/>
                  </a:solidFill>
                  <a:latin typeface="Segoe UI" pitchFamily="34" charset="0"/>
                  <a:cs typeface="Segoe UI" pitchFamily="34" charset="0"/>
                </a:rPr>
                <a:t>R&amp;D</a:t>
              </a:r>
              <a:endParaRPr lang="en-US" altLang="zh-CN" sz="2000" b="1" dirty="0" smtClean="0">
                <a:solidFill>
                  <a:schemeClr val="accent2"/>
                </a:solidFill>
                <a:latin typeface="Segoe UI" pitchFamily="34" charset="0"/>
                <a:ea typeface="微软雅黑 Light" pitchFamily="34" charset="-122"/>
                <a:cs typeface="Segoe UI" pitchFamily="34" charset="0"/>
              </a:endParaRPr>
            </a:p>
            <a:p>
              <a:pPr algn="ctr"/>
              <a:endParaRPr lang="zh-CN" altLang="en-US" sz="2000" b="1" dirty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cs typeface="Segoe UI" pitchFamily="34" charset="0"/>
              </a:endParaRPr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664845" y="1586958"/>
              <a:ext cx="2835434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Arial" charset="0"/>
                  <a:ea typeface="微软雅黑 Light" pitchFamily="34" charset="-122"/>
                  <a:cs typeface="Segoe UI" pitchFamily="34" charset="0"/>
                </a:rPr>
                <a:t>Owning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595329" y="4928322"/>
            <a:ext cx="2483693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R&amp;D Expenses Growth Rate/Year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596566" y="440679"/>
            <a:ext cx="23158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  <a:sym typeface="+mn-ea"/>
              </a:rPr>
              <a:t>About Roidmi</a:t>
            </a:r>
            <a:endParaRPr lang="zh-CN" altLang="en-US" sz="2400" dirty="0" smtClean="0">
              <a:solidFill>
                <a:schemeClr val="bg1">
                  <a:lumMod val="65000"/>
                </a:schemeClr>
              </a:solidFill>
              <a:latin typeface="微软雅黑" charset="0"/>
              <a:ea typeface="微软雅黑" charset="0"/>
              <a:cs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13099 0.0011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0" grpId="0"/>
      <p:bldP spid="23" grpId="0"/>
      <p:bldP spid="24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439" y="1231611"/>
            <a:ext cx="2256733" cy="46008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8" y="1255594"/>
            <a:ext cx="2244970" cy="45768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83340" y="2383759"/>
            <a:ext cx="177673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Market 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S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hare</a:t>
            </a:r>
          </a:p>
        </p:txBody>
      </p:sp>
      <p:sp>
        <p:nvSpPr>
          <p:cNvPr id="9" name="矩形 8"/>
          <p:cNvSpPr/>
          <p:nvPr/>
        </p:nvSpPr>
        <p:spPr>
          <a:xfrm>
            <a:off x="3558489" y="2383790"/>
            <a:ext cx="1737360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G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rowth 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R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ate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169407" y="1069897"/>
            <a:ext cx="4782656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Automotive </a:t>
            </a: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</a:t>
            </a:r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ntelligent  </a:t>
            </a: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E</a:t>
            </a:r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quipment </a:t>
            </a:r>
          </a:p>
          <a:p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(Mobile station)</a:t>
            </a:r>
          </a:p>
          <a:p>
            <a:r>
              <a:rPr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The number one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in</a:t>
            </a:r>
            <a:r>
              <a:rPr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the</a:t>
            </a:r>
            <a:r>
              <a:rPr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market share of Chinese mainland in 20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1</a:t>
            </a:r>
            <a:r>
              <a:rPr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5</a:t>
            </a:r>
            <a:r>
              <a:rPr lang="zh-CN" alt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；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338098" y="3071634"/>
            <a:ext cx="1269602" cy="1269602"/>
            <a:chOff x="-1527175" y="3394076"/>
            <a:chExt cx="530225" cy="530225"/>
          </a:xfrm>
        </p:grpSpPr>
        <p:sp>
          <p:nvSpPr>
            <p:cNvPr id="18" name="Freeform 22"/>
            <p:cNvSpPr/>
            <p:nvPr/>
          </p:nvSpPr>
          <p:spPr bwMode="auto">
            <a:xfrm>
              <a:off x="-1527175" y="3394076"/>
              <a:ext cx="530225" cy="530225"/>
            </a:xfrm>
            <a:custGeom>
              <a:avLst/>
              <a:gdLst>
                <a:gd name="T0" fmla="*/ 115 w 140"/>
                <a:gd name="T1" fmla="*/ 116 h 141"/>
                <a:gd name="T2" fmla="*/ 25 w 140"/>
                <a:gd name="T3" fmla="*/ 116 h 141"/>
                <a:gd name="T4" fmla="*/ 25 w 140"/>
                <a:gd name="T5" fmla="*/ 25 h 141"/>
                <a:gd name="T6" fmla="*/ 115 w 140"/>
                <a:gd name="T7" fmla="*/ 25 h 141"/>
                <a:gd name="T8" fmla="*/ 115 w 140"/>
                <a:gd name="T9" fmla="*/ 1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1">
                  <a:moveTo>
                    <a:pt x="115" y="116"/>
                  </a:moveTo>
                  <a:cubicBezTo>
                    <a:pt x="90" y="141"/>
                    <a:pt x="50" y="141"/>
                    <a:pt x="25" y="116"/>
                  </a:cubicBezTo>
                  <a:cubicBezTo>
                    <a:pt x="0" y="91"/>
                    <a:pt x="0" y="50"/>
                    <a:pt x="25" y="25"/>
                  </a:cubicBezTo>
                  <a:cubicBezTo>
                    <a:pt x="50" y="0"/>
                    <a:pt x="90" y="0"/>
                    <a:pt x="115" y="25"/>
                  </a:cubicBezTo>
                  <a:cubicBezTo>
                    <a:pt x="140" y="50"/>
                    <a:pt x="140" y="91"/>
                    <a:pt x="115" y="116"/>
                  </a:cubicBezTo>
                  <a:close/>
                </a:path>
              </a:pathLst>
            </a:cu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-1262063" y="3419476"/>
              <a:ext cx="169863" cy="411163"/>
            </a:xfrm>
            <a:custGeom>
              <a:avLst/>
              <a:gdLst>
                <a:gd name="T0" fmla="*/ 0 w 107"/>
                <a:gd name="T1" fmla="*/ 0 h 259"/>
                <a:gd name="T2" fmla="*/ 0 w 107"/>
                <a:gd name="T3" fmla="*/ 152 h 259"/>
                <a:gd name="T4" fmla="*/ 107 w 107"/>
                <a:gd name="T5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259">
                  <a:moveTo>
                    <a:pt x="0" y="0"/>
                  </a:moveTo>
                  <a:lnTo>
                    <a:pt x="0" y="152"/>
                  </a:lnTo>
                  <a:lnTo>
                    <a:pt x="107" y="259"/>
                  </a:lnTo>
                </a:path>
              </a:pathLst>
            </a:cu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V="1">
              <a:off x="-1262063" y="3487738"/>
              <a:ext cx="169863" cy="173038"/>
            </a:xfrm>
            <a:prstGeom prst="line">
              <a:avLst/>
            </a:pr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 flipV="1">
              <a:off x="-1201738" y="3562351"/>
              <a:ext cx="155575" cy="158750"/>
            </a:xfrm>
            <a:prstGeom prst="line">
              <a:avLst/>
            </a:pr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-1141413" y="3660776"/>
              <a:ext cx="122238" cy="120650"/>
            </a:xfrm>
            <a:prstGeom prst="line">
              <a:avLst/>
            </a:pr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V="1">
              <a:off x="-1262063" y="3443288"/>
              <a:ext cx="98425" cy="96838"/>
            </a:xfrm>
            <a:prstGeom prst="line">
              <a:avLst/>
            </a:pr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66485" y="3153740"/>
            <a:ext cx="727727" cy="966067"/>
            <a:chOff x="-1965325" y="4029076"/>
            <a:chExt cx="363537" cy="482600"/>
          </a:xfrm>
        </p:grpSpPr>
        <p:sp>
          <p:nvSpPr>
            <p:cNvPr id="25" name="Freeform 16"/>
            <p:cNvSpPr/>
            <p:nvPr/>
          </p:nvSpPr>
          <p:spPr bwMode="auto">
            <a:xfrm>
              <a:off x="-1787525" y="4029076"/>
              <a:ext cx="117475" cy="65088"/>
            </a:xfrm>
            <a:custGeom>
              <a:avLst/>
              <a:gdLst>
                <a:gd name="T0" fmla="*/ 0 w 74"/>
                <a:gd name="T1" fmla="*/ 34 h 41"/>
                <a:gd name="T2" fmla="*/ 41 w 74"/>
                <a:gd name="T3" fmla="*/ 0 h 41"/>
                <a:gd name="T4" fmla="*/ 74 w 74"/>
                <a:gd name="T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41">
                  <a:moveTo>
                    <a:pt x="0" y="34"/>
                  </a:moveTo>
                  <a:lnTo>
                    <a:pt x="41" y="0"/>
                  </a:lnTo>
                  <a:lnTo>
                    <a:pt x="74" y="41"/>
                  </a:lnTo>
                </a:path>
              </a:pathLst>
            </a:cu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-1965325" y="4029076"/>
              <a:ext cx="242888" cy="246063"/>
            </a:xfrm>
            <a:custGeom>
              <a:avLst/>
              <a:gdLst>
                <a:gd name="T0" fmla="*/ 64 w 64"/>
                <a:gd name="T1" fmla="*/ 0 h 65"/>
                <a:gd name="T2" fmla="*/ 0 w 64"/>
                <a:gd name="T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4" h="65">
                  <a:moveTo>
                    <a:pt x="64" y="0"/>
                  </a:moveTo>
                  <a:cubicBezTo>
                    <a:pt x="64" y="36"/>
                    <a:pt x="35" y="65"/>
                    <a:pt x="0" y="6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-1965325" y="4394201"/>
              <a:ext cx="0" cy="117475"/>
            </a:xfrm>
            <a:prstGeom prst="line">
              <a:avLst/>
            </a:pr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-1844675" y="4322763"/>
              <a:ext cx="0" cy="188913"/>
            </a:xfrm>
            <a:prstGeom prst="line">
              <a:avLst/>
            </a:pr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 flipV="1">
              <a:off x="-1722438" y="4270376"/>
              <a:ext cx="0" cy="241300"/>
            </a:xfrm>
            <a:prstGeom prst="line">
              <a:avLst/>
            </a:pr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V="1">
              <a:off x="-1601788" y="4191001"/>
              <a:ext cx="0" cy="320675"/>
            </a:xfrm>
            <a:prstGeom prst="line">
              <a:avLst/>
            </a:prstGeom>
            <a:noFill/>
            <a:ln w="25400" cap="rnd">
              <a:solidFill>
                <a:schemeClr val="bg2">
                  <a:lumMod val="50000"/>
                </a:schemeClr>
              </a:solidFill>
              <a:prstDash val="solid"/>
              <a:rou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293866" y="4403022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accent2"/>
                </a:solidFill>
                <a:latin typeface="Segoe UI" pitchFamily="34" charset="0"/>
                <a:cs typeface="Segoe UI" pitchFamily="34" charset="0"/>
              </a:rPr>
              <a:t>3</a:t>
            </a:r>
            <a:r>
              <a:rPr lang="en-US" altLang="zh-CN" sz="3200" b="1" dirty="0" smtClean="0">
                <a:solidFill>
                  <a:schemeClr val="accent2"/>
                </a:solidFill>
                <a:latin typeface="Segoe UI" pitchFamily="34" charset="0"/>
                <a:cs typeface="Segoe UI" pitchFamily="34" charset="0"/>
              </a:rPr>
              <a:t>2.6%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3751317" y="4403022"/>
            <a:ext cx="1358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2"/>
                </a:solidFill>
                <a:latin typeface="Segoe UI" pitchFamily="34" charset="0"/>
                <a:cs typeface="Segoe UI" pitchFamily="34" charset="0"/>
              </a:rPr>
              <a:t>62.6%</a:t>
            </a:r>
          </a:p>
        </p:txBody>
      </p:sp>
      <p:sp>
        <p:nvSpPr>
          <p:cNvPr id="37" name="TextBox 1"/>
          <p:cNvSpPr txBox="1"/>
          <p:nvPr/>
        </p:nvSpPr>
        <p:spPr>
          <a:xfrm>
            <a:off x="6221799" y="2205145"/>
            <a:ext cx="4782656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b="1" dirty="0" smtClean="0">
              <a:solidFill>
                <a:schemeClr val="bg1">
                  <a:lumMod val="65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Xiaomi C</a:t>
            </a:r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ampaign（</a:t>
            </a: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5th P</a:t>
            </a:r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hase）</a:t>
            </a:r>
          </a:p>
          <a:p>
            <a:r>
              <a:rPr lang="en-US" altLang="zh-CN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Number one of the  Backers</a:t>
            </a:r>
            <a:r>
              <a:rPr lang="zh-CN" alt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</a:t>
            </a:r>
            <a:r>
              <a:rPr lang="en-US" altLang="zh-CN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QTY</a:t>
            </a:r>
            <a:r>
              <a:rPr lang="zh-CN" alt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；</a:t>
            </a:r>
            <a:r>
              <a:rPr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Original campaign was 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800</a:t>
            </a:r>
            <a:r>
              <a:rPr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% funded</a:t>
            </a:r>
            <a:r>
              <a:rPr lang="zh-CN" alt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；</a:t>
            </a:r>
          </a:p>
        </p:txBody>
      </p:sp>
      <p:sp>
        <p:nvSpPr>
          <p:cNvPr id="38" name="TextBox 1"/>
          <p:cNvSpPr txBox="1"/>
          <p:nvPr/>
        </p:nvSpPr>
        <p:spPr>
          <a:xfrm>
            <a:off x="6209733" y="3289110"/>
            <a:ext cx="5698396" cy="132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000" b="1" dirty="0" smtClean="0">
              <a:solidFill>
                <a:schemeClr val="bg1">
                  <a:lumMod val="65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The first </a:t>
            </a: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publish</a:t>
            </a:r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in J</a:t>
            </a:r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D </a:t>
            </a:r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Mall</a:t>
            </a:r>
          </a:p>
          <a:p>
            <a:r>
              <a:rPr lang="zh-CN" altLang="en-US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(Intelligent hardware)</a:t>
            </a:r>
          </a:p>
          <a:p>
            <a:r>
              <a:rPr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S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old</a:t>
            </a:r>
            <a:r>
              <a:rPr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out in the first day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,over</a:t>
            </a:r>
            <a:r>
              <a:rPr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4000 sets/hour</a:t>
            </a:r>
            <a:r>
              <a:rPr lang="zh-CN" alt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；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596566" y="440679"/>
            <a:ext cx="23158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  <a:sym typeface="+mn-ea"/>
              </a:rPr>
              <a:t>About Roidmi</a:t>
            </a:r>
            <a:endParaRPr lang="zh-CN" altLang="en-US" sz="2400" dirty="0" smtClean="0">
              <a:solidFill>
                <a:schemeClr val="bg1">
                  <a:lumMod val="65000"/>
                </a:schemeClr>
              </a:solidFill>
              <a:latin typeface="微软雅黑" charset="0"/>
              <a:ea typeface="微软雅黑" charset="0"/>
              <a:cs typeface="Segoe UI Ligh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59687" y="4612356"/>
            <a:ext cx="585489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Indiegogo Campaign (May 17th-July 2th 2016)</a:t>
            </a:r>
          </a:p>
          <a:p>
            <a:r>
              <a:rPr lang="en-US" altLang="zh-CN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$232,189 USD total funds raised</a:t>
            </a:r>
          </a:p>
          <a:p>
            <a:r>
              <a:rPr lang="en-US" altLang="zh-CN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2015% funded on July 2, 2016</a:t>
            </a:r>
          </a:p>
          <a:p>
            <a:r>
              <a:rPr lang="en-US" altLang="zh-CN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Have got 3795 backers, many international media have reported</a:t>
            </a:r>
            <a:r>
              <a:rPr lang="zh-CN" altLang="en-US" sz="2000" dirty="0" smtClean="0">
                <a:solidFill>
                  <a:schemeClr val="accent2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；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2.70833E-6 0.0787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2.29167E-6 0.1044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2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44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44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31" grpId="0"/>
      <p:bldP spid="32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622755" y="448343"/>
            <a:ext cx="267144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Roidmi Timeline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2726903"/>
            <a:ext cx="12192000" cy="23576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6840" y="3267075"/>
            <a:ext cx="1492250" cy="84836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741804" y="3268345"/>
            <a:ext cx="1943092" cy="84709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53134" y="3267075"/>
            <a:ext cx="1665027" cy="851844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582285" y="3267076"/>
            <a:ext cx="1760211" cy="84836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410734" y="3267075"/>
            <a:ext cx="2047165" cy="84836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676263" y="3248167"/>
            <a:ext cx="2365877" cy="86726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55"/>
          <p:cNvSpPr txBox="1"/>
          <p:nvPr/>
        </p:nvSpPr>
        <p:spPr>
          <a:xfrm>
            <a:off x="1732484" y="3261815"/>
            <a:ext cx="1925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Roidmi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1th</a:t>
            </a:r>
            <a:endParaRPr lang="en-US" altLang="zh-CN" b="1" dirty="0" smtClean="0">
              <a:solidFill>
                <a:schemeClr val="bg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Campaign in </a:t>
            </a:r>
            <a:r>
              <a:rPr lang="en-US" altLang="zh-CN" b="1" dirty="0" err="1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Xiaomi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Website</a:t>
            </a:r>
            <a:endParaRPr lang="en-US" altLang="zh-CN" b="1" dirty="0" smtClean="0">
              <a:solidFill>
                <a:schemeClr val="bg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20" name="TextBox 55"/>
          <p:cNvSpPr txBox="1"/>
          <p:nvPr/>
        </p:nvSpPr>
        <p:spPr>
          <a:xfrm>
            <a:off x="3603009" y="3392350"/>
            <a:ext cx="1856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Roidmi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2s 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</a:t>
            </a:r>
            <a:endParaRPr lang="en-US" altLang="zh-CN" b="1" dirty="0" smtClean="0">
              <a:solidFill>
                <a:schemeClr val="bg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IGG campaign</a:t>
            </a:r>
            <a:endParaRPr lang="en-US" altLang="zh-CN" b="1" dirty="0" smtClean="0">
              <a:solidFill>
                <a:schemeClr val="bg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21" name="TextBox 55"/>
          <p:cNvSpPr txBox="1"/>
          <p:nvPr/>
        </p:nvSpPr>
        <p:spPr>
          <a:xfrm>
            <a:off x="5472752" y="3361285"/>
            <a:ext cx="198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Mijia Car Air</a:t>
            </a: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Purifier launch</a:t>
            </a:r>
            <a:endParaRPr lang="en-US" altLang="zh-CN" b="1" dirty="0" smtClean="0">
              <a:solidFill>
                <a:schemeClr val="bg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22" name="TextBox 55"/>
          <p:cNvSpPr txBox="1"/>
          <p:nvPr/>
        </p:nvSpPr>
        <p:spPr>
          <a:xfrm>
            <a:off x="7383439" y="3261815"/>
            <a:ext cx="219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Roidmi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   Magnetic phone </a:t>
            </a: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mount for car</a:t>
            </a:r>
            <a:endParaRPr lang="en-US" altLang="zh-CN" b="1" dirty="0" smtClean="0">
              <a:solidFill>
                <a:schemeClr val="bg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23" name="TextBox 55"/>
          <p:cNvSpPr txBox="1"/>
          <p:nvPr/>
        </p:nvSpPr>
        <p:spPr>
          <a:xfrm>
            <a:off x="9662615" y="3302758"/>
            <a:ext cx="2529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New device launch 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on </a:t>
            </a:r>
            <a:r>
              <a:rPr lang="en-US" altLang="zh-CN" b="1" dirty="0" err="1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Indiegogo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very  soon </a:t>
            </a:r>
            <a:endParaRPr lang="en-US" altLang="zh-CN" b="1" dirty="0" smtClean="0">
              <a:solidFill>
                <a:schemeClr val="bg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24" name="TextBox 54"/>
          <p:cNvSpPr txBox="1"/>
          <p:nvPr/>
        </p:nvSpPr>
        <p:spPr>
          <a:xfrm>
            <a:off x="152888" y="3528828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 err="1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Roidmi</a:t>
            </a:r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</a:t>
            </a:r>
          </a:p>
          <a:p>
            <a:pPr algn="ctr"/>
            <a:r>
              <a:rPr lang="en-US" altLang="zh-CN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E</a:t>
            </a:r>
            <a:r>
              <a:rPr lang="zh-CN" altLang="en-US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stablished</a:t>
            </a:r>
          </a:p>
        </p:txBody>
      </p:sp>
      <p:sp>
        <p:nvSpPr>
          <p:cNvPr id="25" name="TextBox 54"/>
          <p:cNvSpPr txBox="1"/>
          <p:nvPr/>
        </p:nvSpPr>
        <p:spPr>
          <a:xfrm>
            <a:off x="285618" y="4533206"/>
            <a:ext cx="1041400" cy="3352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Jan 2015</a:t>
            </a:r>
            <a:endParaRPr lang="zh-CN" altLang="en-US" sz="1600" b="1" dirty="0">
              <a:solidFill>
                <a:schemeClr val="bg1">
                  <a:lumMod val="75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26" name="TextBox 55"/>
          <p:cNvSpPr txBox="1"/>
          <p:nvPr/>
        </p:nvSpPr>
        <p:spPr>
          <a:xfrm>
            <a:off x="2014717" y="4509895"/>
            <a:ext cx="1030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Oct 2015</a:t>
            </a:r>
            <a:endParaRPr lang="en-US" sz="1600" b="1" dirty="0">
              <a:solidFill>
                <a:schemeClr val="bg1">
                  <a:lumMod val="75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27" name="TextBox 57"/>
          <p:cNvSpPr txBox="1"/>
          <p:nvPr/>
        </p:nvSpPr>
        <p:spPr>
          <a:xfrm>
            <a:off x="4025847" y="4525963"/>
            <a:ext cx="1268730" cy="335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May 2016</a:t>
            </a:r>
            <a:endParaRPr lang="zh-CN" altLang="en-US" sz="1600" b="1" dirty="0">
              <a:solidFill>
                <a:schemeClr val="bg1">
                  <a:lumMod val="75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28" name="TextBox 58"/>
          <p:cNvSpPr txBox="1"/>
          <p:nvPr/>
        </p:nvSpPr>
        <p:spPr>
          <a:xfrm>
            <a:off x="5976322" y="4536124"/>
            <a:ext cx="1072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Segoe UI Light" pitchFamily="34" charset="0"/>
              </a:rPr>
              <a:t>Dec </a:t>
            </a:r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Segoe UI Light" pitchFamily="34" charset="0"/>
              </a:rPr>
              <a:t>2016</a:t>
            </a:r>
            <a:endParaRPr lang="zh-CN" altLang="en-US" sz="1600" b="1" dirty="0">
              <a:solidFill>
                <a:schemeClr val="bg1">
                  <a:lumMod val="75000"/>
                </a:schemeClr>
              </a:solidFill>
              <a:latin typeface="Arial" charset="0"/>
              <a:cs typeface="Segoe UI Light" pitchFamily="34" charset="0"/>
            </a:endParaRPr>
          </a:p>
        </p:txBody>
      </p:sp>
      <p:sp>
        <p:nvSpPr>
          <p:cNvPr id="29" name="TextBox 59"/>
          <p:cNvSpPr txBox="1"/>
          <p:nvPr/>
        </p:nvSpPr>
        <p:spPr>
          <a:xfrm>
            <a:off x="7938998" y="4538488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March 2016</a:t>
            </a:r>
            <a:endParaRPr lang="en-US" altLang="zh-CN" sz="1600" b="1" dirty="0" smtClean="0">
              <a:solidFill>
                <a:schemeClr val="bg1">
                  <a:lumMod val="75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30" name="TextBox 60"/>
          <p:cNvSpPr txBox="1"/>
          <p:nvPr/>
        </p:nvSpPr>
        <p:spPr>
          <a:xfrm>
            <a:off x="10274631" y="4448784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April </a:t>
            </a:r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</a:t>
            </a:r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2016</a:t>
            </a:r>
          </a:p>
        </p:txBody>
      </p:sp>
      <p:sp>
        <p:nvSpPr>
          <p:cNvPr id="37" name="椭圆 36"/>
          <p:cNvSpPr/>
          <p:nvPr/>
        </p:nvSpPr>
        <p:spPr>
          <a:xfrm>
            <a:off x="643182" y="4156344"/>
            <a:ext cx="358789" cy="358789"/>
          </a:xfrm>
          <a:prstGeom prst="ellipse">
            <a:avLst/>
          </a:prstGeom>
          <a:solidFill>
            <a:srgbClr val="FF660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Segoe UI Light" pitchFamily="34" charset="0"/>
                <a:cs typeface="Segoe UI Light" pitchFamily="34" charset="0"/>
              </a:rPr>
              <a:t>1</a:t>
            </a:r>
          </a:p>
        </p:txBody>
      </p:sp>
      <p:sp>
        <p:nvSpPr>
          <p:cNvPr id="39" name="椭圆 38"/>
          <p:cNvSpPr/>
          <p:nvPr/>
        </p:nvSpPr>
        <p:spPr>
          <a:xfrm>
            <a:off x="2353852" y="4176300"/>
            <a:ext cx="358789" cy="358789"/>
          </a:xfrm>
          <a:prstGeom prst="ellipse">
            <a:avLst/>
          </a:prstGeom>
          <a:solidFill>
            <a:srgbClr val="FF660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Segoe UI Light" pitchFamily="34" charset="0"/>
                <a:cs typeface="Segoe UI Light" pitchFamily="34" charset="0"/>
              </a:rPr>
              <a:t>2</a:t>
            </a:r>
            <a:endParaRPr lang="zh-CN" altLang="en-US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520551" y="4157605"/>
            <a:ext cx="358789" cy="373452"/>
          </a:xfrm>
          <a:prstGeom prst="ellipse">
            <a:avLst/>
          </a:prstGeom>
          <a:solidFill>
            <a:srgbClr val="FF660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Segoe UI Light" pitchFamily="34" charset="0"/>
                <a:cs typeface="Segoe UI Light" pitchFamily="34" charset="0"/>
              </a:rPr>
              <a:t>3</a:t>
            </a:r>
            <a:endParaRPr lang="zh-CN" altLang="en-US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329098" y="4164431"/>
            <a:ext cx="358789" cy="358789"/>
          </a:xfrm>
          <a:prstGeom prst="ellipse">
            <a:avLst/>
          </a:prstGeom>
          <a:solidFill>
            <a:srgbClr val="FF660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Segoe UI Light" pitchFamily="34" charset="0"/>
                <a:cs typeface="Segoe UI Light" pitchFamily="34" charset="0"/>
              </a:rPr>
              <a:t>4</a:t>
            </a:r>
            <a:endParaRPr lang="zh-CN" altLang="en-US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8237910" y="4155917"/>
            <a:ext cx="358789" cy="358789"/>
          </a:xfrm>
          <a:prstGeom prst="ellipse">
            <a:avLst/>
          </a:prstGeom>
          <a:solidFill>
            <a:srgbClr val="FF660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Segoe UI Light" pitchFamily="34" charset="0"/>
                <a:cs typeface="Segoe UI Light" pitchFamily="34" charset="0"/>
              </a:rPr>
              <a:t>5</a:t>
            </a:r>
            <a:endParaRPr lang="zh-CN" altLang="en-US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0638237" y="4151037"/>
            <a:ext cx="358789" cy="358789"/>
          </a:xfrm>
          <a:prstGeom prst="ellipse">
            <a:avLst/>
          </a:prstGeom>
          <a:solidFill>
            <a:srgbClr val="FF660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Segoe UI Light" pitchFamily="34" charset="0"/>
                <a:cs typeface="Segoe UI Light" pitchFamily="34" charset="0"/>
              </a:rPr>
              <a:t>6</a:t>
            </a:r>
            <a:endParaRPr lang="zh-CN" altLang="en-US" dirty="0"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48" name="任意多边形 47"/>
          <p:cNvSpPr/>
          <p:nvPr/>
        </p:nvSpPr>
        <p:spPr>
          <a:xfrm>
            <a:off x="762909" y="2512373"/>
            <a:ext cx="160020" cy="724535"/>
          </a:xfrm>
          <a:custGeom>
            <a:avLst/>
            <a:gdLst>
              <a:gd name="connsiteX0" fmla="*/ 0 w 272716"/>
              <a:gd name="connsiteY0" fmla="*/ 802105 h 802105"/>
              <a:gd name="connsiteX1" fmla="*/ 80210 w 272716"/>
              <a:gd name="connsiteY1" fmla="*/ 376989 h 802105"/>
              <a:gd name="connsiteX2" fmla="*/ 272716 w 272716"/>
              <a:gd name="connsiteY2" fmla="*/ 0 h 8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16" h="802105">
                <a:moveTo>
                  <a:pt x="0" y="802105"/>
                </a:moveTo>
                <a:cubicBezTo>
                  <a:pt x="17378" y="656389"/>
                  <a:pt x="34757" y="510673"/>
                  <a:pt x="80210" y="376989"/>
                </a:cubicBezTo>
                <a:cubicBezTo>
                  <a:pt x="125663" y="243305"/>
                  <a:pt x="199189" y="121652"/>
                  <a:pt x="272716" y="0"/>
                </a:cubicBez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DA2B34"/>
              </a:solidFill>
            </a:endParaRPr>
          </a:p>
        </p:txBody>
      </p:sp>
      <p:sp>
        <p:nvSpPr>
          <p:cNvPr id="49" name="TextBox 54"/>
          <p:cNvSpPr txBox="1"/>
          <p:nvPr/>
        </p:nvSpPr>
        <p:spPr>
          <a:xfrm>
            <a:off x="247176" y="2018814"/>
            <a:ext cx="4788490" cy="369332"/>
          </a:xfrm>
          <a:prstGeom prst="rect">
            <a:avLst/>
          </a:prstGeom>
          <a:solidFill>
            <a:srgbClr val="FF6601"/>
          </a:solidFill>
          <a:ln w="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Developing by 6 months,thousands of testing</a:t>
            </a:r>
          </a:p>
        </p:txBody>
      </p:sp>
      <p:sp>
        <p:nvSpPr>
          <p:cNvPr id="50" name="任意多边形 49"/>
          <p:cNvSpPr/>
          <p:nvPr/>
        </p:nvSpPr>
        <p:spPr>
          <a:xfrm flipV="1">
            <a:off x="2517482" y="4770377"/>
            <a:ext cx="184785" cy="1133475"/>
          </a:xfrm>
          <a:custGeom>
            <a:avLst/>
            <a:gdLst>
              <a:gd name="connsiteX0" fmla="*/ 0 w 272716"/>
              <a:gd name="connsiteY0" fmla="*/ 802105 h 802105"/>
              <a:gd name="connsiteX1" fmla="*/ 80210 w 272716"/>
              <a:gd name="connsiteY1" fmla="*/ 376989 h 802105"/>
              <a:gd name="connsiteX2" fmla="*/ 272716 w 272716"/>
              <a:gd name="connsiteY2" fmla="*/ 0 h 8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16" h="802105">
                <a:moveTo>
                  <a:pt x="0" y="802105"/>
                </a:moveTo>
                <a:cubicBezTo>
                  <a:pt x="17378" y="656389"/>
                  <a:pt x="34757" y="510673"/>
                  <a:pt x="80210" y="376989"/>
                </a:cubicBezTo>
                <a:cubicBezTo>
                  <a:pt x="125663" y="243305"/>
                  <a:pt x="199189" y="121652"/>
                  <a:pt x="272716" y="0"/>
                </a:cubicBez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DA2B34"/>
              </a:solidFill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178319" y="5828299"/>
            <a:ext cx="4302780" cy="338554"/>
          </a:xfrm>
          <a:prstGeom prst="rect">
            <a:avLst/>
          </a:prstGeom>
          <a:solidFill>
            <a:srgbClr val="FF660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cs typeface="Segoe UI Light" pitchFamily="34" charset="0"/>
              </a:rPr>
              <a:t> </a:t>
            </a:r>
            <a:r>
              <a:rPr lang="zh-CN" altLang="en-US" sz="1600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Breaking all the records of </a:t>
            </a:r>
            <a:r>
              <a:rPr lang="en-US" altLang="zh-CN" sz="1600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Xiaomi Campaign</a:t>
            </a:r>
          </a:p>
        </p:txBody>
      </p:sp>
      <p:sp>
        <p:nvSpPr>
          <p:cNvPr id="53" name="任意多边形 52"/>
          <p:cNvSpPr/>
          <p:nvPr/>
        </p:nvSpPr>
        <p:spPr>
          <a:xfrm>
            <a:off x="4931182" y="1873553"/>
            <a:ext cx="417830" cy="1410970"/>
          </a:xfrm>
          <a:custGeom>
            <a:avLst/>
            <a:gdLst>
              <a:gd name="connsiteX0" fmla="*/ 0 w 272716"/>
              <a:gd name="connsiteY0" fmla="*/ 802105 h 802105"/>
              <a:gd name="connsiteX1" fmla="*/ 80210 w 272716"/>
              <a:gd name="connsiteY1" fmla="*/ 376989 h 802105"/>
              <a:gd name="connsiteX2" fmla="*/ 272716 w 272716"/>
              <a:gd name="connsiteY2" fmla="*/ 0 h 8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16" h="802105">
                <a:moveTo>
                  <a:pt x="0" y="802105"/>
                </a:moveTo>
                <a:cubicBezTo>
                  <a:pt x="17378" y="656389"/>
                  <a:pt x="34757" y="510673"/>
                  <a:pt x="80210" y="376989"/>
                </a:cubicBezTo>
                <a:cubicBezTo>
                  <a:pt x="125663" y="243305"/>
                  <a:pt x="199189" y="121652"/>
                  <a:pt x="272716" y="0"/>
                </a:cubicBez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DA2B34"/>
              </a:solidFill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3903790" y="1360569"/>
            <a:ext cx="5216492" cy="369332"/>
          </a:xfrm>
          <a:prstGeom prst="rect">
            <a:avLst/>
          </a:prstGeom>
          <a:solidFill>
            <a:srgbClr val="FF660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dirty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Growth rate of month's sale is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over</a:t>
            </a:r>
            <a:r>
              <a:rPr dirty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200%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in</a:t>
            </a:r>
            <a:r>
              <a:rPr dirty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2015</a:t>
            </a:r>
          </a:p>
        </p:txBody>
      </p:sp>
      <p:sp>
        <p:nvSpPr>
          <p:cNvPr id="55" name="任意多边形 54"/>
          <p:cNvSpPr/>
          <p:nvPr/>
        </p:nvSpPr>
        <p:spPr>
          <a:xfrm flipH="1" flipV="1">
            <a:off x="6401577" y="4913194"/>
            <a:ext cx="149348" cy="558222"/>
          </a:xfrm>
          <a:custGeom>
            <a:avLst/>
            <a:gdLst>
              <a:gd name="connsiteX0" fmla="*/ 0 w 272716"/>
              <a:gd name="connsiteY0" fmla="*/ 802105 h 802105"/>
              <a:gd name="connsiteX1" fmla="*/ 80210 w 272716"/>
              <a:gd name="connsiteY1" fmla="*/ 376989 h 802105"/>
              <a:gd name="connsiteX2" fmla="*/ 272716 w 272716"/>
              <a:gd name="connsiteY2" fmla="*/ 0 h 8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16" h="802105">
                <a:moveTo>
                  <a:pt x="0" y="802105"/>
                </a:moveTo>
                <a:cubicBezTo>
                  <a:pt x="17378" y="656389"/>
                  <a:pt x="34757" y="510673"/>
                  <a:pt x="80210" y="376989"/>
                </a:cubicBezTo>
                <a:cubicBezTo>
                  <a:pt x="125663" y="243305"/>
                  <a:pt x="199189" y="121652"/>
                  <a:pt x="272716" y="0"/>
                </a:cubicBez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DA2B34"/>
              </a:solidFill>
            </a:endParaRPr>
          </a:p>
        </p:txBody>
      </p:sp>
      <p:sp>
        <p:nvSpPr>
          <p:cNvPr id="56" name="TextBox 54"/>
          <p:cNvSpPr txBox="1"/>
          <p:nvPr/>
        </p:nvSpPr>
        <p:spPr>
          <a:xfrm>
            <a:off x="4264403" y="5396153"/>
            <a:ext cx="5756704" cy="338554"/>
          </a:xfrm>
          <a:prstGeom prst="rect">
            <a:avLst/>
          </a:prstGeom>
          <a:solidFill>
            <a:srgbClr val="FF660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Produce as </a:t>
            </a:r>
            <a:r>
              <a:rPr lang="en-US" altLang="zh-CN" sz="1600" dirty="0" err="1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Xiaomi</a:t>
            </a:r>
            <a:r>
              <a:rPr lang="en-US" altLang="zh-CN" sz="1600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brand and only supply for </a:t>
            </a:r>
            <a:r>
              <a:rPr lang="en-US" altLang="zh-CN" sz="1600" dirty="0" err="1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Xiaomi</a:t>
            </a:r>
            <a:r>
              <a:rPr lang="en-US" altLang="zh-CN" sz="1600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 in China</a:t>
            </a:r>
            <a:endParaRPr lang="en-US" altLang="zh-CN" sz="1600" dirty="0" smtClean="0">
              <a:solidFill>
                <a:schemeClr val="bg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sp>
        <p:nvSpPr>
          <p:cNvPr id="57" name="任意多边形 56"/>
          <p:cNvSpPr/>
          <p:nvPr/>
        </p:nvSpPr>
        <p:spPr>
          <a:xfrm>
            <a:off x="10289986" y="2350467"/>
            <a:ext cx="195580" cy="889000"/>
          </a:xfrm>
          <a:custGeom>
            <a:avLst/>
            <a:gdLst>
              <a:gd name="connsiteX0" fmla="*/ 0 w 272716"/>
              <a:gd name="connsiteY0" fmla="*/ 802105 h 802105"/>
              <a:gd name="connsiteX1" fmla="*/ 80210 w 272716"/>
              <a:gd name="connsiteY1" fmla="*/ 376989 h 802105"/>
              <a:gd name="connsiteX2" fmla="*/ 272716 w 272716"/>
              <a:gd name="connsiteY2" fmla="*/ 0 h 8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716" h="802105">
                <a:moveTo>
                  <a:pt x="0" y="802105"/>
                </a:moveTo>
                <a:cubicBezTo>
                  <a:pt x="17378" y="656389"/>
                  <a:pt x="34757" y="510673"/>
                  <a:pt x="80210" y="376989"/>
                </a:cubicBezTo>
                <a:cubicBezTo>
                  <a:pt x="125663" y="243305"/>
                  <a:pt x="199189" y="121652"/>
                  <a:pt x="272716" y="0"/>
                </a:cubicBezTo>
              </a:path>
            </a:pathLst>
          </a:custGeom>
          <a:noFill/>
          <a:ln w="31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DA2B34"/>
              </a:solidFill>
            </a:endParaRPr>
          </a:p>
        </p:txBody>
      </p:sp>
      <p:sp>
        <p:nvSpPr>
          <p:cNvPr id="58" name="TextBox 54"/>
          <p:cNvSpPr txBox="1"/>
          <p:nvPr/>
        </p:nvSpPr>
        <p:spPr>
          <a:xfrm>
            <a:off x="6997136" y="1971637"/>
            <a:ext cx="4775666" cy="369332"/>
          </a:xfrm>
          <a:prstGeom prst="rect">
            <a:avLst/>
          </a:prstGeom>
          <a:solidFill>
            <a:srgbClr val="FF6601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Producing the complete telematics eco-chain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14922 4.44444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1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29896 -2.96296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-0.4487 0.00208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9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-0.59739 -1.48148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74727 -4.07407E-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7" grpId="0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8" grpId="0" bldLvl="0" animBg="1"/>
      <p:bldP spid="49" grpId="0" bldLvl="0" animBg="1"/>
      <p:bldP spid="50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574675" y="449580"/>
            <a:ext cx="2693670" cy="84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Our Mission</a:t>
            </a:r>
          </a:p>
          <a:p>
            <a:endParaRPr lang="en-US" altLang="zh-CN" sz="2400" b="1" dirty="0" smtClean="0">
              <a:solidFill>
                <a:schemeClr val="bg1">
                  <a:lumMod val="65000"/>
                </a:schemeClr>
              </a:solidFill>
              <a:latin typeface="微软雅黑" charset="0"/>
              <a:ea typeface="微软雅黑" charset="0"/>
              <a:cs typeface="Segoe UI Light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58215" y="1677035"/>
            <a:ext cx="3100070" cy="4303395"/>
            <a:chOff x="1222858" y="1676266"/>
            <a:chExt cx="2835434" cy="4025891"/>
          </a:xfrm>
        </p:grpSpPr>
        <p:sp>
          <p:nvSpPr>
            <p:cNvPr id="6" name="矩形 5"/>
            <p:cNvSpPr/>
            <p:nvPr/>
          </p:nvSpPr>
          <p:spPr>
            <a:xfrm>
              <a:off x="1222858" y="1676266"/>
              <a:ext cx="2835434" cy="402589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1"/>
            <p:cNvSpPr txBox="1"/>
            <p:nvPr/>
          </p:nvSpPr>
          <p:spPr>
            <a:xfrm>
              <a:off x="1338436" y="4350251"/>
              <a:ext cx="2612990" cy="834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C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onnecting the car into internet </a:t>
              </a:r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by Roidmi, bring you </a:t>
              </a:r>
              <a:r>
                <a:rPr lang="zh-CN" altLang="en-US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the smart interconnect experience</a:t>
              </a:r>
              <a:r>
                <a:rPr lang="en-US" altLang="zh-CN" sz="1400" dirty="0" smtClean="0">
                  <a:solidFill>
                    <a:schemeClr val="bg2">
                      <a:lumMod val="50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.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22858" y="1824721"/>
              <a:ext cx="1959610" cy="3706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Entertainment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161020" y="1676400"/>
            <a:ext cx="3100070" cy="4234180"/>
            <a:chOff x="8048207" y="1676266"/>
            <a:chExt cx="2835434" cy="4025891"/>
          </a:xfrm>
        </p:grpSpPr>
        <p:sp>
          <p:nvSpPr>
            <p:cNvPr id="19" name="矩形 18"/>
            <p:cNvSpPr/>
            <p:nvPr/>
          </p:nvSpPr>
          <p:spPr>
            <a:xfrm>
              <a:off x="8048207" y="1676266"/>
              <a:ext cx="2835434" cy="402589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8048207" y="1824721"/>
              <a:ext cx="1748155" cy="376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charset="0"/>
                  <a:ea typeface="微软雅黑 Light" pitchFamily="34" charset="-122"/>
                  <a:cs typeface="Segoe UI Light" pitchFamily="34" charset="0"/>
                </a:rPr>
                <a:t>Safty Driving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4456430" y="1677670"/>
            <a:ext cx="3209925" cy="426275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635532" y="1824721"/>
            <a:ext cx="222631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ntelligent </a:t>
            </a:r>
            <a:r>
              <a:rPr lang="en-US" altLang="zh-C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H</a:t>
            </a:r>
            <a:r>
              <a:rPr lang="zh-CN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ealth</a:t>
            </a:r>
            <a:endParaRPr lang="en-US" altLang="zh-CN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</p:txBody>
      </p:sp>
      <p:pic>
        <p:nvPicPr>
          <p:cNvPr id="2050" name="Picture 2" descr="http://i3.sinaimg.cn/qc/2014/0827/U11295P33DT201408271436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80" y="2523490"/>
            <a:ext cx="2856865" cy="1767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.cnfolimg.com/h/20150310/35/164583809017865652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783"/>
          <a:stretch>
            <a:fillRect/>
          </a:stretch>
        </p:blipFill>
        <p:spPr bwMode="auto">
          <a:xfrm>
            <a:off x="4621561" y="2509427"/>
            <a:ext cx="2835435" cy="175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5.aili.com/201404/29/1398763474_3994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366" y="2481486"/>
            <a:ext cx="2850120" cy="175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"/>
          <p:cNvSpPr txBox="1"/>
          <p:nvPr/>
        </p:nvSpPr>
        <p:spPr>
          <a:xfrm>
            <a:off x="4635532" y="4538897"/>
            <a:ext cx="2821464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ts val="2100"/>
              </a:lnSpc>
            </a:pP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F</a:t>
            </a:r>
            <a:r>
              <a:rPr lang="zh-CN" altLang="en-US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rom the car environment to your body, we create a healthier environment for you by intelligent technology</a:t>
            </a:r>
            <a:r>
              <a:rPr lang="en-US" altLang="zh-CN" sz="140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  <a:sym typeface="+mn-ea"/>
              </a:rPr>
              <a:t>.</a:t>
            </a:r>
          </a:p>
        </p:txBody>
      </p:sp>
      <p:sp>
        <p:nvSpPr>
          <p:cNvPr id="28" name="TextBox 1"/>
          <p:cNvSpPr txBox="1"/>
          <p:nvPr/>
        </p:nvSpPr>
        <p:spPr>
          <a:xfrm>
            <a:off x="8386119" y="4535337"/>
            <a:ext cx="2776367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T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ailored to a full range of intelligent monitoring for the safety of you</a:t>
            </a: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r driving</a:t>
            </a:r>
            <a:r>
              <a:rPr lang="zh-CN" altLang="en-US" sz="1400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88010" y="872490"/>
            <a:ext cx="6572885" cy="848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2"/>
                </a:solidFill>
                <a:latin typeface="微软雅黑" charset="0"/>
                <a:ea typeface="微软雅黑" charset="0"/>
                <a:sym typeface="+mn-ea"/>
              </a:rPr>
              <a:t>Mak</a:t>
            </a:r>
            <a:r>
              <a:rPr lang="zh-CN" altLang="en-US" sz="2400" dirty="0">
                <a:solidFill>
                  <a:schemeClr val="accent2"/>
                </a:solidFill>
                <a:latin typeface="微软雅黑" charset="0"/>
                <a:ea typeface="微软雅黑" charset="0"/>
                <a:sym typeface="+mn-ea"/>
              </a:rPr>
              <a:t>e </a:t>
            </a:r>
            <a:r>
              <a:rPr lang="en-US" altLang="zh-CN" sz="2400" dirty="0">
                <a:solidFill>
                  <a:schemeClr val="accent2"/>
                </a:solidFill>
                <a:latin typeface="微软雅黑" charset="0"/>
                <a:ea typeface="微软雅黑" charset="0"/>
                <a:sym typeface="+mn-ea"/>
              </a:rPr>
              <a:t>everybody e</a:t>
            </a:r>
            <a:r>
              <a:rPr lang="zh-CN" altLang="en-US" sz="2400" dirty="0">
                <a:solidFill>
                  <a:schemeClr val="accent2"/>
                </a:solidFill>
                <a:latin typeface="微软雅黑" charset="0"/>
                <a:ea typeface="微软雅黑" charset="0"/>
                <a:sym typeface="+mn-ea"/>
              </a:rPr>
              <a:t>njoy the funny of </a:t>
            </a:r>
            <a:r>
              <a:rPr lang="en-US" altLang="zh-CN" sz="2400" dirty="0">
                <a:solidFill>
                  <a:schemeClr val="accent2"/>
                </a:solidFill>
                <a:latin typeface="微软雅黑" charset="0"/>
                <a:ea typeface="微软雅黑" charset="0"/>
                <a:sym typeface="+mn-ea"/>
              </a:rPr>
              <a:t>driving!</a:t>
            </a:r>
          </a:p>
          <a:p>
            <a:endParaRPr lang="zh-CN" altLang="en-US" sz="2400" dirty="0">
              <a:solidFill>
                <a:schemeClr val="accent2"/>
              </a:solidFill>
              <a:latin typeface="微软雅黑" charset="0"/>
              <a:ea typeface="微软雅黑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74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27942 0.0011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74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28047 -0.00185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ity-cars-traffic-lights"/>
          <p:cNvPicPr>
            <a:picLocks noChangeAspect="1"/>
          </p:cNvPicPr>
          <p:nvPr/>
        </p:nvPicPr>
        <p:blipFill>
          <a:blip r:embed="rId2"/>
          <a:srcRect b="15476"/>
          <a:stretch>
            <a:fillRect/>
          </a:stretch>
        </p:blipFill>
        <p:spPr>
          <a:xfrm>
            <a:off x="0" y="-17780"/>
            <a:ext cx="12200890" cy="6876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-27940" y="-25400"/>
            <a:ext cx="12192000" cy="6883400"/>
          </a:xfrm>
          <a:prstGeom prst="rect">
            <a:avLst/>
          </a:prstGeom>
          <a:solidFill>
            <a:schemeClr val="tx1">
              <a:lumMod val="85000"/>
              <a:lumOff val="1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0"/>
          <p:cNvSpPr txBox="1"/>
          <p:nvPr/>
        </p:nvSpPr>
        <p:spPr>
          <a:xfrm>
            <a:off x="588010" y="448945"/>
            <a:ext cx="2766060" cy="97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  <a:sym typeface="+mn-ea"/>
              </a:rPr>
              <a:t>Our Mission</a:t>
            </a:r>
            <a:endParaRPr lang="zh-CN" altLang="en-US" sz="2000" dirty="0">
              <a:solidFill>
                <a:srgbClr val="DA2B34"/>
              </a:solidFill>
              <a:latin typeface="微软雅黑" charset="0"/>
              <a:ea typeface="微软雅黑" charset="0"/>
            </a:endParaRPr>
          </a:p>
          <a:p>
            <a:endParaRPr lang="en-US" altLang="zh-CN" sz="3200" dirty="0">
              <a:solidFill>
                <a:srgbClr val="DA2B34"/>
              </a:solidFill>
              <a:latin typeface="微软雅黑" charset="0"/>
              <a:ea typeface="微软雅黑" charset="0"/>
              <a:cs typeface="Segoe UI Light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685925" y="2463165"/>
            <a:ext cx="2028190" cy="2070735"/>
          </a:xfrm>
          <a:prstGeom prst="ellipse">
            <a:avLst/>
          </a:prstGeom>
          <a:solidFill>
            <a:schemeClr val="accent2">
              <a:alpha val="6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411605" y="4585962"/>
            <a:ext cx="242951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Music Bluetooth Serise</a:t>
            </a:r>
          </a:p>
          <a:p>
            <a:pPr algn="ctr"/>
            <a:r>
              <a:rPr lang="zh-CN" altLang="en-US" sz="1600" b="1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（</a:t>
            </a:r>
            <a:r>
              <a:rPr lang="en-US" altLang="zh-CN" sz="1600" b="1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Hot sale</a:t>
            </a:r>
            <a:r>
              <a:rPr lang="zh-CN" altLang="en-US" sz="1600" b="1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）</a:t>
            </a:r>
          </a:p>
        </p:txBody>
      </p:sp>
      <p:sp>
        <p:nvSpPr>
          <p:cNvPr id="45" name="矩形 44"/>
          <p:cNvSpPr/>
          <p:nvPr/>
        </p:nvSpPr>
        <p:spPr>
          <a:xfrm>
            <a:off x="4904062" y="4612416"/>
            <a:ext cx="188595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（</a:t>
            </a:r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Coming soon</a:t>
            </a:r>
            <a:r>
              <a:rPr lang="zh-CN" altLang="en-US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</a:rPr>
              <a:t>）</a:t>
            </a:r>
          </a:p>
        </p:txBody>
      </p:sp>
      <p:sp>
        <p:nvSpPr>
          <p:cNvPr id="47" name="矩形 46"/>
          <p:cNvSpPr/>
          <p:nvPr/>
        </p:nvSpPr>
        <p:spPr>
          <a:xfrm>
            <a:off x="1734107" y="3251410"/>
            <a:ext cx="201612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Entertainment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 Light" pitchFamily="34" charset="-122"/>
                <a:ea typeface="微软雅黑 Light" pitchFamily="34" charset="-122"/>
                <a:cs typeface="Segoe UI Light" pitchFamily="34" charset="0"/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8010" y="880745"/>
            <a:ext cx="6223635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dirty="0">
                <a:solidFill>
                  <a:schemeClr val="accent2"/>
                </a:solidFill>
                <a:latin typeface="微软雅黑" charset="0"/>
                <a:ea typeface="微软雅黑" charset="0"/>
                <a:sym typeface="+mn-ea"/>
              </a:rPr>
              <a:t>Mak</a:t>
            </a:r>
            <a:r>
              <a:rPr lang="zh-CN" altLang="en-US" sz="2400" dirty="0">
                <a:solidFill>
                  <a:schemeClr val="accent2"/>
                </a:solidFill>
                <a:latin typeface="微软雅黑" charset="0"/>
                <a:ea typeface="微软雅黑" charset="0"/>
                <a:sym typeface="+mn-ea"/>
              </a:rPr>
              <a:t>e </a:t>
            </a:r>
            <a:r>
              <a:rPr lang="en-US" altLang="zh-CN" sz="2400" dirty="0">
                <a:solidFill>
                  <a:schemeClr val="accent2"/>
                </a:solidFill>
                <a:latin typeface="微软雅黑" charset="0"/>
                <a:ea typeface="微软雅黑" charset="0"/>
                <a:sym typeface="+mn-ea"/>
              </a:rPr>
              <a:t>everybody e</a:t>
            </a:r>
            <a:r>
              <a:rPr lang="zh-CN" altLang="en-US" sz="2400" dirty="0">
                <a:solidFill>
                  <a:schemeClr val="accent2"/>
                </a:solidFill>
                <a:latin typeface="微软雅黑" charset="0"/>
                <a:ea typeface="微软雅黑" charset="0"/>
                <a:sym typeface="+mn-ea"/>
              </a:rPr>
              <a:t>njoy the fun of </a:t>
            </a:r>
            <a:r>
              <a:rPr lang="en-US" altLang="zh-CN" sz="2400" dirty="0">
                <a:solidFill>
                  <a:schemeClr val="accent2"/>
                </a:solidFill>
                <a:latin typeface="微软雅黑" charset="0"/>
                <a:ea typeface="微软雅黑" charset="0"/>
                <a:sym typeface="+mn-ea"/>
              </a:rPr>
              <a:t>driving!</a:t>
            </a:r>
            <a:endParaRPr lang="zh-CN" altLang="en-US" sz="2400" dirty="0">
              <a:solidFill>
                <a:schemeClr val="accent2"/>
              </a:solidFill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73930" y="2456815"/>
            <a:ext cx="2112010" cy="2112645"/>
          </a:xfrm>
          <a:prstGeom prst="ellipse">
            <a:avLst/>
          </a:prstGeom>
          <a:solidFill>
            <a:schemeClr val="accent2">
              <a:alpha val="6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115106" y="3144589"/>
            <a:ext cx="1463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Intelligent </a:t>
            </a:r>
            <a:endParaRPr lang="en-US" altLang="zh-CN" sz="2000" b="1" dirty="0" smtClean="0">
              <a:solidFill>
                <a:schemeClr val="bg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Health</a:t>
            </a:r>
          </a:p>
        </p:txBody>
      </p:sp>
      <p:sp>
        <p:nvSpPr>
          <p:cNvPr id="12" name="椭圆 11"/>
          <p:cNvSpPr/>
          <p:nvPr/>
        </p:nvSpPr>
        <p:spPr>
          <a:xfrm>
            <a:off x="8005445" y="2425065"/>
            <a:ext cx="2112645" cy="2126615"/>
          </a:xfrm>
          <a:prstGeom prst="ellipse">
            <a:avLst/>
          </a:prstGeom>
          <a:solidFill>
            <a:schemeClr val="accent2">
              <a:alpha val="6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569357" y="3095587"/>
            <a:ext cx="10679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Safty </a:t>
            </a:r>
            <a:endParaRPr lang="en-US" altLang="zh-CN" sz="2000" b="1" dirty="0" smtClean="0">
              <a:solidFill>
                <a:schemeClr val="bg1"/>
              </a:solidFill>
              <a:latin typeface="Arial" charset="0"/>
              <a:ea typeface="微软雅黑 Light" pitchFamily="34" charset="-122"/>
              <a:cs typeface="Segoe UI Light" pitchFamily="34" charset="0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Arial" charset="0"/>
                <a:ea typeface="微软雅黑 Light" pitchFamily="34" charset="-122"/>
                <a:cs typeface="Segoe UI Light" pitchFamily="34" charset="0"/>
              </a:rPr>
              <a:t>Driving</a:t>
            </a:r>
          </a:p>
        </p:txBody>
      </p:sp>
      <p:sp>
        <p:nvSpPr>
          <p:cNvPr id="14" name="矩形 13"/>
          <p:cNvSpPr/>
          <p:nvPr/>
        </p:nvSpPr>
        <p:spPr>
          <a:xfrm>
            <a:off x="8160343" y="4602891"/>
            <a:ext cx="1885950" cy="335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  <a:sym typeface="+mn-ea"/>
              </a:rPr>
              <a:t>（</a:t>
            </a:r>
            <a:r>
              <a:rPr lang="en-US" altLang="zh-CN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  <a:sym typeface="+mn-ea"/>
              </a:rPr>
              <a:t>Coming soon</a:t>
            </a:r>
            <a:r>
              <a:rPr lang="zh-CN" altLang="en-US" sz="16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微软雅黑 Light" pitchFamily="34" charset="-122"/>
                <a:cs typeface="Segoe UI" pitchFamily="34" charset="0"/>
                <a:sym typeface="+mn-ea"/>
              </a:rPr>
              <a:t>）</a:t>
            </a:r>
            <a:endParaRPr lang="zh-CN" altLang="en-US" sz="1600" b="1" dirty="0" smtClean="0">
              <a:solidFill>
                <a:schemeClr val="bg1">
                  <a:lumMod val="75000"/>
                </a:schemeClr>
              </a:solidFill>
              <a:latin typeface="微软雅黑 Light" pitchFamily="34" charset="-122"/>
              <a:ea typeface="微软雅黑 Light" pitchFamily="34" charset="-122"/>
              <a:cs typeface="Segoe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24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75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7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10"/>
          <p:cNvSpPr txBox="1"/>
          <p:nvPr/>
        </p:nvSpPr>
        <p:spPr>
          <a:xfrm>
            <a:off x="596566" y="440679"/>
            <a:ext cx="1592580" cy="48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>
                    <a:lumMod val="65000"/>
                  </a:schemeClr>
                </a:solidFill>
                <a:latin typeface="微软雅黑" charset="0"/>
                <a:ea typeface="微软雅黑" charset="0"/>
                <a:cs typeface="Segoe UI Light" pitchFamily="34" charset="0"/>
              </a:rPr>
              <a:t>Our Team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2039245" y="1446172"/>
            <a:ext cx="7865860" cy="1355002"/>
            <a:chOff x="1329032" y="1743133"/>
            <a:chExt cx="7865860" cy="1355002"/>
          </a:xfrm>
          <a:solidFill>
            <a:schemeClr val="bg2">
              <a:lumMod val="75000"/>
            </a:schemeClr>
          </a:solidFill>
        </p:grpSpPr>
        <p:grpSp>
          <p:nvGrpSpPr>
            <p:cNvPr id="66" name="组合 65"/>
            <p:cNvGrpSpPr/>
            <p:nvPr/>
          </p:nvGrpSpPr>
          <p:grpSpPr>
            <a:xfrm>
              <a:off x="1329032" y="1743133"/>
              <a:ext cx="586854" cy="1355002"/>
              <a:chOff x="1301924" y="3351213"/>
              <a:chExt cx="195263" cy="450851"/>
            </a:xfrm>
            <a:grpFill/>
          </p:grpSpPr>
          <p:sp>
            <p:nvSpPr>
              <p:cNvPr id="67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2368890" y="1743133"/>
              <a:ext cx="586854" cy="1355002"/>
              <a:chOff x="1301924" y="3351213"/>
              <a:chExt cx="195263" cy="450851"/>
            </a:xfrm>
            <a:grpFill/>
          </p:grpSpPr>
          <p:sp>
            <p:nvSpPr>
              <p:cNvPr id="70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3408748" y="1743133"/>
              <a:ext cx="586854" cy="1355002"/>
              <a:chOff x="1301924" y="3351213"/>
              <a:chExt cx="195263" cy="450851"/>
            </a:xfrm>
            <a:grpFill/>
          </p:grpSpPr>
          <p:sp>
            <p:nvSpPr>
              <p:cNvPr id="73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4448606" y="1743133"/>
              <a:ext cx="586854" cy="1355002"/>
              <a:chOff x="1301924" y="3351213"/>
              <a:chExt cx="195263" cy="450851"/>
            </a:xfrm>
            <a:grpFill/>
          </p:grpSpPr>
          <p:sp>
            <p:nvSpPr>
              <p:cNvPr id="76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5488464" y="1743133"/>
              <a:ext cx="586854" cy="1355002"/>
              <a:chOff x="1301924" y="3351213"/>
              <a:chExt cx="195263" cy="450851"/>
            </a:xfrm>
            <a:grpFill/>
          </p:grpSpPr>
          <p:sp>
            <p:nvSpPr>
              <p:cNvPr id="79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1" name="组合 80"/>
            <p:cNvGrpSpPr/>
            <p:nvPr/>
          </p:nvGrpSpPr>
          <p:grpSpPr>
            <a:xfrm>
              <a:off x="6528322" y="1743133"/>
              <a:ext cx="586854" cy="1355002"/>
              <a:chOff x="1301924" y="3351213"/>
              <a:chExt cx="195263" cy="450851"/>
            </a:xfrm>
            <a:grpFill/>
          </p:grpSpPr>
          <p:sp>
            <p:nvSpPr>
              <p:cNvPr id="82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7568180" y="1743133"/>
              <a:ext cx="586854" cy="1355002"/>
              <a:chOff x="1301924" y="3351213"/>
              <a:chExt cx="195263" cy="450851"/>
            </a:xfrm>
            <a:grpFill/>
          </p:grpSpPr>
          <p:sp>
            <p:nvSpPr>
              <p:cNvPr id="85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8608038" y="1743133"/>
              <a:ext cx="586854" cy="1355002"/>
              <a:chOff x="1301924" y="3351213"/>
              <a:chExt cx="195263" cy="450851"/>
            </a:xfrm>
            <a:grpFill/>
          </p:grpSpPr>
          <p:sp>
            <p:nvSpPr>
              <p:cNvPr id="88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0" name="组合 89"/>
          <p:cNvGrpSpPr/>
          <p:nvPr/>
        </p:nvGrpSpPr>
        <p:grpSpPr>
          <a:xfrm>
            <a:off x="1482600" y="1882359"/>
            <a:ext cx="8991001" cy="1540750"/>
            <a:chOff x="1606425" y="2339559"/>
            <a:chExt cx="8991001" cy="1540750"/>
          </a:xfrm>
        </p:grpSpPr>
        <p:grpSp>
          <p:nvGrpSpPr>
            <p:cNvPr id="91" name="组合 90"/>
            <p:cNvGrpSpPr/>
            <p:nvPr/>
          </p:nvGrpSpPr>
          <p:grpSpPr>
            <a:xfrm>
              <a:off x="1606425" y="2339559"/>
              <a:ext cx="667302" cy="1540750"/>
              <a:chOff x="1301924" y="3351213"/>
              <a:chExt cx="195263" cy="450851"/>
            </a:xfrm>
            <a:solidFill>
              <a:schemeClr val="bg2">
                <a:lumMod val="50000"/>
              </a:schemeClr>
            </a:solidFill>
          </p:grpSpPr>
          <p:sp>
            <p:nvSpPr>
              <p:cNvPr id="92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4" name="组合 93"/>
            <p:cNvGrpSpPr/>
            <p:nvPr/>
          </p:nvGrpSpPr>
          <p:grpSpPr>
            <a:xfrm>
              <a:off x="2645176" y="2339559"/>
              <a:ext cx="667302" cy="1540750"/>
              <a:chOff x="1301924" y="3351213"/>
              <a:chExt cx="195263" cy="450851"/>
            </a:xfrm>
            <a:solidFill>
              <a:schemeClr val="bg2">
                <a:lumMod val="50000"/>
              </a:schemeClr>
            </a:solidFill>
          </p:grpSpPr>
          <p:sp>
            <p:nvSpPr>
              <p:cNvPr id="95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97" name="组合 96"/>
            <p:cNvGrpSpPr/>
            <p:nvPr/>
          </p:nvGrpSpPr>
          <p:grpSpPr>
            <a:xfrm>
              <a:off x="3685092" y="2339559"/>
              <a:ext cx="667302" cy="1540750"/>
              <a:chOff x="1301924" y="3351213"/>
              <a:chExt cx="195263" cy="450851"/>
            </a:xfrm>
            <a:solidFill>
              <a:schemeClr val="bg2">
                <a:lumMod val="50000"/>
              </a:schemeClr>
            </a:solidFill>
          </p:grpSpPr>
          <p:sp>
            <p:nvSpPr>
              <p:cNvPr id="98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4733709" y="2339559"/>
              <a:ext cx="667302" cy="1540750"/>
              <a:chOff x="1301924" y="3351213"/>
              <a:chExt cx="195263" cy="450851"/>
            </a:xfrm>
            <a:solidFill>
              <a:schemeClr val="bg2">
                <a:lumMod val="50000"/>
              </a:schemeClr>
            </a:solidFill>
          </p:grpSpPr>
          <p:sp>
            <p:nvSpPr>
              <p:cNvPr id="101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3" name="组合 102"/>
            <p:cNvGrpSpPr/>
            <p:nvPr/>
          </p:nvGrpSpPr>
          <p:grpSpPr>
            <a:xfrm>
              <a:off x="5764923" y="2339559"/>
              <a:ext cx="667302" cy="1540750"/>
              <a:chOff x="1301924" y="3351213"/>
              <a:chExt cx="195263" cy="450851"/>
            </a:xfrm>
            <a:solidFill>
              <a:schemeClr val="bg2">
                <a:lumMod val="25000"/>
              </a:schemeClr>
            </a:solidFill>
          </p:grpSpPr>
          <p:sp>
            <p:nvSpPr>
              <p:cNvPr id="104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solidFill>
                <a:srgbClr val="DA2B34"/>
              </a:solidFill>
              <a:ln w="9525">
                <a:solidFill>
                  <a:srgbClr val="DA2B34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solidFill>
                <a:srgbClr val="DA2B34"/>
              </a:solidFill>
              <a:ln w="9525">
                <a:solidFill>
                  <a:srgbClr val="DA2B34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6" name="组合 105"/>
            <p:cNvGrpSpPr/>
            <p:nvPr/>
          </p:nvGrpSpPr>
          <p:grpSpPr>
            <a:xfrm>
              <a:off x="6804809" y="2339559"/>
              <a:ext cx="667302" cy="1540750"/>
              <a:chOff x="1301924" y="3351213"/>
              <a:chExt cx="195263" cy="450851"/>
            </a:xfrm>
            <a:solidFill>
              <a:schemeClr val="bg2">
                <a:lumMod val="50000"/>
              </a:schemeClr>
            </a:solidFill>
          </p:grpSpPr>
          <p:sp>
            <p:nvSpPr>
              <p:cNvPr id="107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7853426" y="2339559"/>
              <a:ext cx="667302" cy="1540750"/>
              <a:chOff x="1301924" y="3351213"/>
              <a:chExt cx="195263" cy="450851"/>
            </a:xfrm>
            <a:solidFill>
              <a:schemeClr val="bg2">
                <a:lumMod val="50000"/>
              </a:schemeClr>
            </a:solidFill>
          </p:grpSpPr>
          <p:sp>
            <p:nvSpPr>
              <p:cNvPr id="110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8873401" y="2339559"/>
              <a:ext cx="667302" cy="1540750"/>
              <a:chOff x="1301924" y="3351213"/>
              <a:chExt cx="195263" cy="450851"/>
            </a:xfrm>
            <a:solidFill>
              <a:schemeClr val="bg2">
                <a:lumMod val="50000"/>
              </a:schemeClr>
            </a:solidFill>
          </p:grpSpPr>
          <p:sp>
            <p:nvSpPr>
              <p:cNvPr id="113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9930124" y="2339559"/>
              <a:ext cx="667302" cy="1540750"/>
              <a:chOff x="1301924" y="3351213"/>
              <a:chExt cx="195263" cy="450851"/>
            </a:xfrm>
            <a:solidFill>
              <a:schemeClr val="bg2">
                <a:lumMod val="50000"/>
              </a:schemeClr>
            </a:solidFill>
          </p:grpSpPr>
          <p:sp>
            <p:nvSpPr>
              <p:cNvPr id="116" name="Oval 15"/>
              <p:cNvSpPr>
                <a:spLocks noChangeArrowheads="1"/>
              </p:cNvSpPr>
              <p:nvPr/>
            </p:nvSpPr>
            <p:spPr bwMode="auto">
              <a:xfrm>
                <a:off x="1362249" y="3351213"/>
                <a:ext cx="82550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6"/>
              <p:cNvSpPr/>
              <p:nvPr/>
            </p:nvSpPr>
            <p:spPr bwMode="auto">
              <a:xfrm>
                <a:off x="1301924" y="3444876"/>
                <a:ext cx="195263" cy="357188"/>
              </a:xfrm>
              <a:custGeom>
                <a:avLst/>
                <a:gdLst>
                  <a:gd name="T0" fmla="*/ 49 w 49"/>
                  <a:gd name="T1" fmla="*/ 11 h 93"/>
                  <a:gd name="T2" fmla="*/ 35 w 49"/>
                  <a:gd name="T3" fmla="*/ 0 h 93"/>
                  <a:gd name="T4" fmla="*/ 15 w 49"/>
                  <a:gd name="T5" fmla="*/ 0 h 93"/>
                  <a:gd name="T6" fmla="*/ 0 w 49"/>
                  <a:gd name="T7" fmla="*/ 11 h 93"/>
                  <a:gd name="T8" fmla="*/ 0 w 49"/>
                  <a:gd name="T9" fmla="*/ 37 h 93"/>
                  <a:gd name="T10" fmla="*/ 0 w 49"/>
                  <a:gd name="T11" fmla="*/ 37 h 93"/>
                  <a:gd name="T12" fmla="*/ 0 w 49"/>
                  <a:gd name="T13" fmla="*/ 37 h 93"/>
                  <a:gd name="T14" fmla="*/ 5 w 49"/>
                  <a:gd name="T15" fmla="*/ 41 h 93"/>
                  <a:gd name="T16" fmla="*/ 9 w 49"/>
                  <a:gd name="T17" fmla="*/ 37 h 93"/>
                  <a:gd name="T18" fmla="*/ 9 w 49"/>
                  <a:gd name="T19" fmla="*/ 37 h 93"/>
                  <a:gd name="T20" fmla="*/ 9 w 49"/>
                  <a:gd name="T21" fmla="*/ 37 h 93"/>
                  <a:gd name="T22" fmla="*/ 9 w 49"/>
                  <a:gd name="T23" fmla="*/ 13 h 93"/>
                  <a:gd name="T24" fmla="*/ 12 w 49"/>
                  <a:gd name="T25" fmla="*/ 13 h 93"/>
                  <a:gd name="T26" fmla="*/ 12 w 49"/>
                  <a:gd name="T27" fmla="*/ 87 h 93"/>
                  <a:gd name="T28" fmla="*/ 18 w 49"/>
                  <a:gd name="T29" fmla="*/ 93 h 93"/>
                  <a:gd name="T30" fmla="*/ 23 w 49"/>
                  <a:gd name="T31" fmla="*/ 87 h 93"/>
                  <a:gd name="T32" fmla="*/ 23 w 49"/>
                  <a:gd name="T33" fmla="*/ 40 h 93"/>
                  <a:gd name="T34" fmla="*/ 26 w 49"/>
                  <a:gd name="T35" fmla="*/ 40 h 93"/>
                  <a:gd name="T36" fmla="*/ 26 w 49"/>
                  <a:gd name="T37" fmla="*/ 87 h 93"/>
                  <a:gd name="T38" fmla="*/ 26 w 49"/>
                  <a:gd name="T39" fmla="*/ 87 h 93"/>
                  <a:gd name="T40" fmla="*/ 32 w 49"/>
                  <a:gd name="T41" fmla="*/ 93 h 93"/>
                  <a:gd name="T42" fmla="*/ 38 w 49"/>
                  <a:gd name="T43" fmla="*/ 87 h 93"/>
                  <a:gd name="T44" fmla="*/ 38 w 49"/>
                  <a:gd name="T45" fmla="*/ 13 h 93"/>
                  <a:gd name="T46" fmla="*/ 41 w 49"/>
                  <a:gd name="T47" fmla="*/ 13 h 93"/>
                  <a:gd name="T48" fmla="*/ 41 w 49"/>
                  <a:gd name="T49" fmla="*/ 37 h 93"/>
                  <a:gd name="T50" fmla="*/ 41 w 49"/>
                  <a:gd name="T51" fmla="*/ 37 h 93"/>
                  <a:gd name="T52" fmla="*/ 41 w 49"/>
                  <a:gd name="T53" fmla="*/ 37 h 93"/>
                  <a:gd name="T54" fmla="*/ 45 w 49"/>
                  <a:gd name="T55" fmla="*/ 41 h 93"/>
                  <a:gd name="T56" fmla="*/ 49 w 49"/>
                  <a:gd name="T57" fmla="*/ 37 h 93"/>
                  <a:gd name="T58" fmla="*/ 49 w 49"/>
                  <a:gd name="T59" fmla="*/ 37 h 93"/>
                  <a:gd name="T60" fmla="*/ 49 w 49"/>
                  <a:gd name="T61" fmla="*/ 37 h 93"/>
                  <a:gd name="T62" fmla="*/ 49 w 49"/>
                  <a:gd name="T63" fmla="*/ 1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" h="93">
                    <a:moveTo>
                      <a:pt x="49" y="11"/>
                    </a:moveTo>
                    <a:cubicBezTo>
                      <a:pt x="48" y="0"/>
                      <a:pt x="35" y="0"/>
                      <a:pt x="3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0" y="1"/>
                      <a:pt x="0" y="11"/>
                      <a:pt x="0" y="11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9"/>
                      <a:pt x="2" y="41"/>
                      <a:pt x="5" y="41"/>
                    </a:cubicBezTo>
                    <a:cubicBezTo>
                      <a:pt x="7" y="41"/>
                      <a:pt x="9" y="39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90"/>
                      <a:pt x="14" y="93"/>
                      <a:pt x="18" y="93"/>
                    </a:cubicBezTo>
                    <a:cubicBezTo>
                      <a:pt x="21" y="93"/>
                      <a:pt x="23" y="90"/>
                      <a:pt x="23" y="87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6" y="90"/>
                      <a:pt x="29" y="93"/>
                      <a:pt x="32" y="93"/>
                    </a:cubicBezTo>
                    <a:cubicBezTo>
                      <a:pt x="35" y="93"/>
                      <a:pt x="38" y="90"/>
                      <a:pt x="38" y="87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39"/>
                      <a:pt x="43" y="41"/>
                      <a:pt x="45" y="41"/>
                    </a:cubicBezTo>
                    <a:cubicBezTo>
                      <a:pt x="47" y="41"/>
                      <a:pt x="49" y="39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cubicBezTo>
                      <a:pt x="49" y="37"/>
                      <a:pt x="49" y="37"/>
                      <a:pt x="49" y="37"/>
                    </a:cubicBezTo>
                    <a:lnTo>
                      <a:pt x="49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8" name="TextBox 1"/>
          <p:cNvSpPr txBox="1"/>
          <p:nvPr/>
        </p:nvSpPr>
        <p:spPr>
          <a:xfrm>
            <a:off x="1480694" y="3663198"/>
            <a:ext cx="9042787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微软雅黑 Light" pitchFamily="34" charset="-122"/>
                <a:ea typeface="微软雅黑 Light" pitchFamily="34" charset="-122"/>
              </a:rPr>
              <a:t> </a:t>
            </a:r>
            <a:r>
              <a:rPr lang="zh-CN" altLang="en-US" sz="2400" b="1" dirty="0">
                <a:solidFill>
                  <a:schemeClr val="accent2"/>
                </a:solidFill>
                <a:latin typeface="Arial" charset="0"/>
                <a:ea typeface="微软雅黑 Light" pitchFamily="34" charset="-122"/>
              </a:rPr>
              <a:t>Professional focus, full of vitality, the courage to innovate!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1340485" y="4222750"/>
            <a:ext cx="9487535" cy="222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sz="1600" dirty="0">
                <a:solidFill>
                  <a:srgbClr val="767171"/>
                </a:solidFill>
                <a:latin typeface="Arial" charset="0"/>
                <a:ea typeface="微软雅黑 Light" pitchFamily="34" charset="-122"/>
                <a:sym typeface="+mn-ea"/>
              </a:rPr>
              <a:t>We advocate innovation and fast Internet Culture</a:t>
            </a:r>
            <a:r>
              <a:rPr lang="en-US" altLang="zh-CN" sz="1600" dirty="0">
                <a:solidFill>
                  <a:srgbClr val="767171"/>
                </a:solidFill>
                <a:latin typeface="Arial" charset="0"/>
                <a:ea typeface="微软雅黑 Light" pitchFamily="34" charset="-122"/>
                <a:sym typeface="+mn-ea"/>
              </a:rPr>
              <a:t>;</a:t>
            </a:r>
          </a:p>
          <a:p>
            <a:pPr>
              <a:lnSpc>
                <a:spcPts val="2800"/>
              </a:lnSpc>
            </a:pPr>
            <a:r>
              <a:rPr lang="zh-CN" altLang="en-US" sz="1600" dirty="0">
                <a:solidFill>
                  <a:srgbClr val="767171"/>
                </a:solidFill>
                <a:latin typeface="Arial" charset="0"/>
                <a:ea typeface="微软雅黑 Light" pitchFamily="34" charset="-122"/>
                <a:sym typeface="+mn-ea"/>
              </a:rPr>
              <a:t>We don't have a strict hierarchy, every employee is equal, every colleagues are the partnership</a:t>
            </a:r>
            <a:r>
              <a:rPr lang="en-US" altLang="zh-CN" sz="1600" dirty="0">
                <a:solidFill>
                  <a:srgbClr val="767171"/>
                </a:solidFill>
                <a:latin typeface="Arial" charset="0"/>
                <a:ea typeface="微软雅黑 Light" pitchFamily="34" charset="-122"/>
                <a:sym typeface="+mn-ea"/>
              </a:rPr>
              <a:t>;</a:t>
            </a:r>
          </a:p>
          <a:p>
            <a:pPr>
              <a:lnSpc>
                <a:spcPts val="2800"/>
              </a:lnSpc>
            </a:pPr>
            <a:r>
              <a:rPr lang="zh-CN" altLang="en-US" sz="1600" dirty="0">
                <a:solidFill>
                  <a:srgbClr val="767171"/>
                </a:solidFill>
                <a:latin typeface="Arial" charset="0"/>
                <a:ea typeface="微软雅黑 Light" pitchFamily="34" charset="-122"/>
                <a:sym typeface="+mn-ea"/>
              </a:rPr>
              <a:t>We hate the long meetings and processes, we encourage the creative ideas in a relaxed working atmosphere</a:t>
            </a:r>
            <a:r>
              <a:rPr lang="en-US" altLang="zh-CN" sz="1600" dirty="0">
                <a:solidFill>
                  <a:srgbClr val="767171"/>
                </a:solidFill>
                <a:latin typeface="Arial" charset="0"/>
                <a:ea typeface="微软雅黑 Light" pitchFamily="34" charset="-122"/>
                <a:sym typeface="+mn-ea"/>
              </a:rPr>
              <a:t>;</a:t>
            </a:r>
          </a:p>
          <a:p>
            <a:pPr>
              <a:lnSpc>
                <a:spcPts val="2800"/>
              </a:lnSpc>
            </a:pPr>
            <a:r>
              <a:rPr lang="zh-CN" altLang="en-US" sz="1600" dirty="0">
                <a:solidFill>
                  <a:srgbClr val="767171"/>
                </a:solidFill>
                <a:latin typeface="Arial" charset="0"/>
                <a:ea typeface="微软雅黑 Light" pitchFamily="34" charset="-122"/>
                <a:sym typeface="+mn-ea"/>
              </a:rPr>
              <a:t>We believe that the user is our driving force, we adhere to the product concept "make driving more comfortable, more fun</a:t>
            </a:r>
            <a:r>
              <a:rPr lang="en-US" altLang="zh-CN" sz="1600" dirty="0">
                <a:solidFill>
                  <a:srgbClr val="767171"/>
                </a:solidFill>
                <a:latin typeface="Arial" charset="0"/>
                <a:ea typeface="微软雅黑 Light" pitchFamily="34" charset="-122"/>
                <a:sym typeface="+mn-ea"/>
              </a:rPr>
              <a:t>y</a:t>
            </a:r>
            <a:r>
              <a:rPr lang="zh-CN" altLang="en-US" sz="1600" dirty="0">
                <a:solidFill>
                  <a:srgbClr val="767171"/>
                </a:solidFill>
                <a:latin typeface="Arial" charset="0"/>
                <a:ea typeface="微软雅黑 Light" pitchFamily="34" charset="-122"/>
                <a:sym typeface="+mn-ea"/>
              </a:rPr>
              <a:t>."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0 0.047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-2.22222E-6 L -8.33333E-7 0.050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ldLvl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1359</Words>
  <Application>WPS 演示</Application>
  <PresentationFormat>自定义</PresentationFormat>
  <Paragraphs>256</Paragraphs>
  <Slides>22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Office 主题</vt:lpstr>
      <vt:lpstr>1_自定义设计方案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bigchin bigchin</dc:creator>
  <cp:lastModifiedBy>Daisy</cp:lastModifiedBy>
  <cp:revision>495</cp:revision>
  <dcterms:created xsi:type="dcterms:W3CDTF">2016-02-22T07:28:00Z</dcterms:created>
  <dcterms:modified xsi:type="dcterms:W3CDTF">2017-03-07T07:24:52Z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